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91" roundtripDataSignature="AMtx7mhy5BiXd2RKIvLh47+Zzsd8Z454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140ED2-F960-40B3-959A-FD6D5E29F579}">
  <a:tblStyle styleId="{AF140ED2-F960-40B3-959A-FD6D5E29F57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customschemas.google.com/relationships/presentationmetadata" Target="metadata"/><Relationship Id="rId90" Type="http://schemas.openxmlformats.org/officeDocument/2006/relationships/slide" Target="slides/slide84.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7" name="Google Shape;6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https://www.statista.com/statistics/278414/number-of-worldwide-social-network-users</a:t>
            </a:r>
            <a:endParaRPr/>
          </a:p>
        </p:txBody>
      </p:sp>
      <p:sp>
        <p:nvSpPr>
          <p:cNvPr id="195" name="Google Shape;19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Social media sites don’t share their data, so collecting samples is necessary.</a:t>
            </a:r>
            <a:endParaRPr/>
          </a:p>
        </p:txBody>
      </p:sp>
      <p:sp>
        <p:nvSpPr>
          <p:cNvPr id="233" name="Google Shape;23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Hypothesis: Self-esteem increases with age</a:t>
            </a:r>
            <a:endParaRPr/>
          </a:p>
          <a:p>
            <a:pPr indent="0" lvl="0" marL="0" rtl="0" algn="l">
              <a:lnSpc>
                <a:spcPct val="100000"/>
              </a:lnSpc>
              <a:spcBef>
                <a:spcPts val="0"/>
              </a:spcBef>
              <a:spcAft>
                <a:spcPts val="0"/>
              </a:spcAft>
              <a:buSzPts val="1400"/>
              <a:buNone/>
            </a:pPr>
            <a:r>
              <a:rPr lang="en-US"/>
              <a:t>Construct validity: Are the proxies used to measure self-esteem actually measuring self-esteem?</a:t>
            </a:r>
            <a:endParaRPr/>
          </a:p>
          <a:p>
            <a:pPr indent="0" lvl="0" marL="0" rtl="0" algn="l">
              <a:lnSpc>
                <a:spcPct val="100000"/>
              </a:lnSpc>
              <a:spcBef>
                <a:spcPts val="0"/>
              </a:spcBef>
              <a:spcAft>
                <a:spcPts val="0"/>
              </a:spcAft>
              <a:buSzPts val="1400"/>
              <a:buNone/>
            </a:pPr>
            <a:r>
              <a:rPr lang="en-US"/>
              <a:t>Internal validity: Are conclusions valid if data cleaning removes textual cues reflecting confidence?</a:t>
            </a:r>
            <a:endParaRPr/>
          </a:p>
          <a:p>
            <a:pPr indent="0" lvl="0" marL="0" rtl="0" algn="l">
              <a:lnSpc>
                <a:spcPct val="100000"/>
              </a:lnSpc>
              <a:spcBef>
                <a:spcPts val="0"/>
              </a:spcBef>
              <a:spcAft>
                <a:spcPts val="0"/>
              </a:spcAft>
              <a:buSzPts val="1400"/>
              <a:buNone/>
            </a:pPr>
            <a:r>
              <a:rPr lang="en-US"/>
              <a:t>External validity: Are findings from a given platform generalizable beyond it?</a:t>
            </a:r>
            <a:endParaRPr/>
          </a:p>
          <a:p>
            <a:pPr indent="0" lvl="0" marL="0" rtl="0" algn="l">
              <a:lnSpc>
                <a:spcPct val="100000"/>
              </a:lnSpc>
              <a:spcBef>
                <a:spcPts val="0"/>
              </a:spcBef>
              <a:spcAft>
                <a:spcPts val="0"/>
              </a:spcAft>
              <a:buSzPts val="1400"/>
              <a:buNone/>
            </a:pPr>
            <a:r>
              <a:t/>
            </a:r>
            <a:endParaRPr/>
          </a:p>
        </p:txBody>
      </p:sp>
      <p:sp>
        <p:nvSpPr>
          <p:cNvPr id="279" name="Google Shape;27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Twitter</a:t>
            </a:r>
            <a:endParaRPr/>
          </a:p>
        </p:txBody>
      </p:sp>
      <p:sp>
        <p:nvSpPr>
          <p:cNvPr id="305" name="Google Shape;30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By “good people” the authors refer to those who intend well and who strive to align their behavior with their intentions. </a:t>
            </a:r>
            <a:endParaRPr/>
          </a:p>
          <a:p>
            <a:pPr indent="0" lvl="0" marL="0" marR="0" rtl="0" algn="l">
              <a:lnSpc>
                <a:spcPct val="100000"/>
              </a:lnSpc>
              <a:spcBef>
                <a:spcPts val="0"/>
              </a:spcBef>
              <a:spcAft>
                <a:spcPts val="0"/>
              </a:spcAft>
              <a:buClr>
                <a:schemeClr val="dk1"/>
              </a:buClr>
              <a:buSzPts val="1200"/>
              <a:buFont typeface="Calibri"/>
              <a:buNone/>
            </a:pPr>
            <a:r>
              <a:rPr lang="en-US"/>
              <a:t>Implicit Association Test – an effort for finding hidden biases</a:t>
            </a:r>
            <a:endParaRPr/>
          </a:p>
        </p:txBody>
      </p:sp>
      <p:sp>
        <p:nvSpPr>
          <p:cNvPr id="74" name="Google Shape;7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i="1" lang="en-US"/>
              <a:t>Propensity score matching</a:t>
            </a:r>
            <a:endParaRPr b="1" i="1"/>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For most universities that females and males are equally likely to include more structured data fields such as Honors and Skills, and for some universities females are more likely to include at least one Skill.</a:t>
            </a:r>
            <a:endParaRPr/>
          </a:p>
          <a:p>
            <a:pPr indent="0" lvl="0" marL="0" rtl="0" algn="l">
              <a:lnSpc>
                <a:spcPct val="100000"/>
              </a:lnSpc>
              <a:spcBef>
                <a:spcPts val="0"/>
              </a:spcBef>
              <a:spcAft>
                <a:spcPts val="0"/>
              </a:spcAft>
              <a:buSzPts val="1400"/>
              <a:buNone/>
            </a:pPr>
            <a:r>
              <a:t/>
            </a:r>
            <a:endParaRPr/>
          </a:p>
        </p:txBody>
      </p:sp>
      <p:sp>
        <p:nvSpPr>
          <p:cNvPr id="324" name="Google Shape;32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are a witness to this.</a:t>
            </a:r>
            <a:endParaRPr/>
          </a:p>
        </p:txBody>
      </p:sp>
      <p:sp>
        <p:nvSpPr>
          <p:cNvPr id="374" name="Google Shape;37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Likes can predict these attributes (all dichotomous)</a:t>
            </a:r>
            <a:endParaRPr/>
          </a:p>
          <a:p>
            <a:pPr indent="0" lvl="0" marL="0" rtl="0" algn="l">
              <a:lnSpc>
                <a:spcPct val="100000"/>
              </a:lnSpc>
              <a:spcBef>
                <a:spcPts val="0"/>
              </a:spcBef>
              <a:spcAft>
                <a:spcPts val="0"/>
              </a:spcAft>
              <a:buSzPts val="1400"/>
              <a:buNone/>
            </a:pPr>
            <a:r>
              <a:t/>
            </a:r>
            <a:endParaRPr/>
          </a:p>
          <a:p>
            <a:pPr indent="0" lvl="0" marL="0" rtl="0" algn="l">
              <a:lnSpc>
                <a:spcPct val="140000"/>
              </a:lnSpc>
              <a:spcBef>
                <a:spcPts val="0"/>
              </a:spcBef>
              <a:spcAft>
                <a:spcPts val="0"/>
              </a:spcAft>
              <a:buClr>
                <a:schemeClr val="dk1"/>
              </a:buClr>
              <a:buSzPts val="1100"/>
              <a:buFont typeface="Arial"/>
              <a:buNone/>
            </a:pPr>
            <a:r>
              <a:rPr lang="en-US" sz="1150">
                <a:highlight>
                  <a:srgbClr val="F5F5F5"/>
                </a:highlight>
                <a:latin typeface="Arial"/>
                <a:ea typeface="Arial"/>
                <a:cs typeface="Arial"/>
                <a:sym typeface="Arial"/>
              </a:rPr>
              <a:t>Prediction accuracy of regression for numeric attributes and traits expressed by the Pearson correlation coefficient between predicted and actual attribute values; all correlations are significant at the </a:t>
            </a:r>
            <a:r>
              <a:rPr i="1" lang="en-US" sz="1150">
                <a:highlight>
                  <a:srgbClr val="F5F5F5"/>
                </a:highlight>
                <a:latin typeface="Arial"/>
                <a:ea typeface="Arial"/>
                <a:cs typeface="Arial"/>
                <a:sym typeface="Arial"/>
              </a:rPr>
              <a:t>P</a:t>
            </a:r>
            <a:r>
              <a:rPr lang="en-US" sz="1150">
                <a:highlight>
                  <a:srgbClr val="F5F5F5"/>
                </a:highlight>
                <a:latin typeface="Arial"/>
                <a:ea typeface="Arial"/>
                <a:cs typeface="Arial"/>
                <a:sym typeface="Arial"/>
              </a:rPr>
              <a:t> &lt; 0.001 level. The transparent bars indicate the questionnaire’s baseline accuracy, expressed in terms of test–retest reliability.</a:t>
            </a:r>
            <a:endParaRPr sz="1150">
              <a:highlight>
                <a:srgbClr val="F5F5F5"/>
              </a:highlight>
              <a:latin typeface="Arial"/>
              <a:ea typeface="Arial"/>
              <a:cs typeface="Arial"/>
              <a:sym typeface="Arial"/>
            </a:endParaRPr>
          </a:p>
          <a:p>
            <a:pPr indent="0" lvl="0" marL="0" rtl="0" algn="l">
              <a:lnSpc>
                <a:spcPct val="140000"/>
              </a:lnSpc>
              <a:spcBef>
                <a:spcPts val="2200"/>
              </a:spcBef>
              <a:spcAft>
                <a:spcPts val="0"/>
              </a:spcAft>
              <a:buClr>
                <a:schemeClr val="dk1"/>
              </a:buClr>
              <a:buSzPts val="1100"/>
              <a:buFont typeface="Arial"/>
              <a:buNone/>
            </a:pPr>
            <a:r>
              <a:t/>
            </a:r>
            <a:endParaRPr sz="1150">
              <a:highlight>
                <a:srgbClr val="F5F5F5"/>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92" name="Google Shape;39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Can machines or algorithms help eliminate bias? </a:t>
            </a:r>
            <a:endParaRPr/>
          </a:p>
          <a:p>
            <a:pPr indent="0" lvl="0" marL="0" rtl="0" algn="l">
              <a:lnSpc>
                <a:spcPct val="100000"/>
              </a:lnSpc>
              <a:spcBef>
                <a:spcPts val="0"/>
              </a:spcBef>
              <a:spcAft>
                <a:spcPts val="0"/>
              </a:spcAft>
              <a:buSzPts val="1400"/>
              <a:buNone/>
            </a:pPr>
            <a:r>
              <a:rPr lang="en-US"/>
              <a:t>Opacity is about we don’t have access to the “same” rules or data used</a:t>
            </a:r>
            <a:endParaRPr/>
          </a:p>
          <a:p>
            <a:pPr indent="0" lvl="0" marL="0" rtl="0" algn="l">
              <a:lnSpc>
                <a:spcPct val="100000"/>
              </a:lnSpc>
              <a:spcBef>
                <a:spcPts val="0"/>
              </a:spcBef>
              <a:spcAft>
                <a:spcPts val="0"/>
              </a:spcAft>
              <a:buSzPts val="1400"/>
              <a:buNone/>
            </a:pPr>
            <a:r>
              <a:rPr lang="en-US"/>
              <a:t>Book “Cyberphobia” elaborates the concept of lack of regulations</a:t>
            </a:r>
            <a:endParaRPr/>
          </a:p>
          <a:p>
            <a:pPr indent="0" lvl="0" marL="0" rtl="0" algn="l">
              <a:lnSpc>
                <a:spcPct val="100000"/>
              </a:lnSpc>
              <a:spcBef>
                <a:spcPts val="0"/>
              </a:spcBef>
              <a:spcAft>
                <a:spcPts val="0"/>
              </a:spcAft>
              <a:buSzPts val="1400"/>
              <a:buNone/>
            </a:pPr>
            <a:r>
              <a:rPr lang="en-US"/>
              <a:t>- https://www.scientificamerican.com/article/pogue-what-facebook-is-doing-to-combat-fake-news/?WT.mc_id=SA_printmag_2017-02</a:t>
            </a:r>
            <a:endParaRPr/>
          </a:p>
        </p:txBody>
      </p:sp>
      <p:sp>
        <p:nvSpPr>
          <p:cNvPr id="82" name="Google Shape;82;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 about social sensing, sampling</a:t>
            </a:r>
            <a:endParaRPr/>
          </a:p>
        </p:txBody>
      </p:sp>
      <p:sp>
        <p:nvSpPr>
          <p:cNvPr id="402" name="Google Shape;402;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New York Giants started the game scoring 2-0 at 158’</a:t>
            </a:r>
            <a:endParaRPr/>
          </a:p>
          <a:p>
            <a:pPr indent="0" lvl="0" marL="0" rtl="0" algn="l">
              <a:lnSpc>
                <a:spcPct val="100000"/>
              </a:lnSpc>
              <a:spcBef>
                <a:spcPts val="0"/>
              </a:spcBef>
              <a:spcAft>
                <a:spcPts val="0"/>
              </a:spcAft>
              <a:buSzPts val="1400"/>
              <a:buNone/>
            </a:pPr>
            <a:r>
              <a:rPr lang="en-US"/>
              <a:t>and 9-0 with a touchdown at 168’.</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Patriots scored two touchdowns in a row, at 224’ and</a:t>
            </a:r>
            <a:endParaRPr/>
          </a:p>
          <a:p>
            <a:pPr indent="0" lvl="0" marL="0" rtl="0" algn="l">
              <a:lnSpc>
                <a:spcPct val="100000"/>
              </a:lnSpc>
              <a:spcBef>
                <a:spcPts val="0"/>
              </a:spcBef>
              <a:spcAft>
                <a:spcPts val="0"/>
              </a:spcAft>
              <a:buSzPts val="1400"/>
              <a:buNone/>
            </a:pPr>
            <a:r>
              <a:rPr lang="en-US"/>
              <a:t>265’, reversing the expectations about the game outcome.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Giants managed to score a touchdown in the last minute</a:t>
            </a:r>
            <a:endParaRPr/>
          </a:p>
          <a:p>
            <a:pPr indent="0" lvl="0" marL="0" rtl="0" algn="l">
              <a:lnSpc>
                <a:spcPct val="100000"/>
              </a:lnSpc>
              <a:spcBef>
                <a:spcPts val="0"/>
              </a:spcBef>
              <a:spcAft>
                <a:spcPts val="0"/>
              </a:spcAft>
              <a:buSzPts val="1400"/>
              <a:buNone/>
            </a:pPr>
            <a:r>
              <a:rPr lang="en-US"/>
              <a:t>of the game and were proclaimed the 2012 SuperBowl champions at 298’, generating a long period of happiness on their</a:t>
            </a:r>
            <a:endParaRPr/>
          </a:p>
          <a:p>
            <a:pPr indent="0" lvl="0" marL="0" rtl="0" algn="l">
              <a:lnSpc>
                <a:spcPct val="100000"/>
              </a:lnSpc>
              <a:spcBef>
                <a:spcPts val="0"/>
              </a:spcBef>
              <a:spcAft>
                <a:spcPts val="0"/>
              </a:spcAft>
              <a:buSzPts val="1400"/>
              <a:buNone/>
            </a:pPr>
            <a:r>
              <a:rPr lang="en-US"/>
              <a:t>supporters, whereas Patriots supporters were upset.</a:t>
            </a:r>
            <a:endParaRPr/>
          </a:p>
        </p:txBody>
      </p:sp>
      <p:sp>
        <p:nvSpPr>
          <p:cNvPr id="418" name="Google Shape;418;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16bdc9c3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1116bdc9c34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1116bdc9c34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Correlations between user temporal orientation and human attributes. The attributes conscientiousness, age, and gender are well-established in previous literature to be associated with temporal orientation</a:t>
            </a:r>
            <a:endParaRPr/>
          </a:p>
        </p:txBody>
      </p:sp>
      <p:sp>
        <p:nvSpPr>
          <p:cNvPr id="473" name="Google Shape;47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Add Xintao Wu’s stuff?</a:t>
            </a:r>
            <a:endParaRPr/>
          </a:p>
        </p:txBody>
      </p:sp>
      <p:sp>
        <p:nvSpPr>
          <p:cNvPr id="98" name="Google Shape;9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Black dashed line -- US</a:t>
            </a:r>
            <a:endParaRPr/>
          </a:p>
        </p:txBody>
      </p:sp>
      <p:sp>
        <p:nvSpPr>
          <p:cNvPr id="481" name="Google Shape;48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Depends on more than the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The predictive power of the seven tie strength dimensions, presented here as part of the How strong? model. A dimension’s weight is computed by summing the absolute values of the coefficients belonging to it. The diagram also lists the top three predictive variables for each dimension. On average, the model predicts tie strength within one-tenth of its true value on a continuous 0–1 scale</a:t>
            </a:r>
            <a:endParaRPr/>
          </a:p>
        </p:txBody>
      </p:sp>
      <p:sp>
        <p:nvSpPr>
          <p:cNvPr id="518" name="Google Shape;518;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From Foursquare</a:t>
            </a:r>
            <a:endParaRPr/>
          </a:p>
        </p:txBody>
      </p:sp>
      <p:sp>
        <p:nvSpPr>
          <p:cNvPr id="542" name="Google Shape;542;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Bias is often hidden, and exists without notice</a:t>
            </a:r>
            <a:endParaRPr/>
          </a:p>
          <a:p>
            <a:pPr indent="0" lvl="0" marL="0" rtl="0" algn="l">
              <a:lnSpc>
                <a:spcPct val="100000"/>
              </a:lnSpc>
              <a:spcBef>
                <a:spcPts val="0"/>
              </a:spcBef>
              <a:spcAft>
                <a:spcPts val="0"/>
              </a:spcAft>
              <a:buSzPts val="1400"/>
              <a:buNone/>
            </a:pPr>
            <a:r>
              <a:rPr lang="en-US"/>
              <a:t>Orchestrating impartiality: The impact of “blind” auditions on female musicians</a:t>
            </a:r>
            <a:endParaRPr/>
          </a:p>
          <a:p>
            <a:pPr indent="0" lvl="0" marL="0" rtl="0" algn="l">
              <a:lnSpc>
                <a:spcPct val="100000"/>
              </a:lnSpc>
              <a:spcBef>
                <a:spcPts val="0"/>
              </a:spcBef>
              <a:spcAft>
                <a:spcPts val="0"/>
              </a:spcAft>
              <a:buSzPts val="1400"/>
              <a:buNone/>
            </a:pPr>
            <a:r>
              <a:rPr lang="en-US"/>
              <a:t>Up to now, we established that there exist biases; they are not easy to detect; if we can detect it, we can probably mitigate it</a:t>
            </a:r>
            <a:endParaRPr/>
          </a:p>
        </p:txBody>
      </p:sp>
      <p:sp>
        <p:nvSpPr>
          <p:cNvPr id="108" name="Google Shape;10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Messages explicity deleted by the user</a:t>
            </a:r>
            <a:endParaRPr/>
          </a:p>
          <a:p>
            <a:pPr indent="-171450" lvl="0" marL="171450" rtl="0" algn="l">
              <a:lnSpc>
                <a:spcPct val="100000"/>
              </a:lnSpc>
              <a:spcBef>
                <a:spcPts val="0"/>
              </a:spcBef>
              <a:spcAft>
                <a:spcPts val="0"/>
              </a:spcAft>
              <a:buClr>
                <a:schemeClr val="dk1"/>
              </a:buClr>
              <a:buSzPts val="1200"/>
              <a:buFont typeface="Arial"/>
              <a:buChar char="•"/>
            </a:pPr>
            <a:r>
              <a:rPr lang="en-US"/>
              <a:t>User can switch their account to protected.</a:t>
            </a:r>
            <a:endParaRPr/>
          </a:p>
          <a:p>
            <a:pPr indent="-171450" lvl="0" marL="171450" rtl="0" algn="l">
              <a:lnSpc>
                <a:spcPct val="100000"/>
              </a:lnSpc>
              <a:spcBef>
                <a:spcPts val="0"/>
              </a:spcBef>
              <a:spcAft>
                <a:spcPts val="0"/>
              </a:spcAft>
              <a:buClr>
                <a:schemeClr val="dk1"/>
              </a:buClr>
              <a:buSzPts val="1200"/>
              <a:buFont typeface="Arial"/>
              <a:buChar char="•"/>
            </a:pPr>
            <a:r>
              <a:rPr lang="en-US"/>
              <a:t>Account could be suspended.</a:t>
            </a:r>
            <a:endParaRPr/>
          </a:p>
          <a:p>
            <a:pPr indent="-171450" lvl="0" marL="171450" rtl="0" algn="l">
              <a:lnSpc>
                <a:spcPct val="100000"/>
              </a:lnSpc>
              <a:spcBef>
                <a:spcPts val="0"/>
              </a:spcBef>
              <a:spcAft>
                <a:spcPts val="0"/>
              </a:spcAft>
              <a:buClr>
                <a:schemeClr val="dk1"/>
              </a:buClr>
              <a:buSzPts val="1200"/>
              <a:buFont typeface="Arial"/>
              <a:buChar char="•"/>
            </a:pPr>
            <a:r>
              <a:rPr lang="en-US"/>
              <a:t>Deactivate their entire account.</a:t>
            </a:r>
            <a:endParaRPr/>
          </a:p>
        </p:txBody>
      </p:sp>
      <p:sp>
        <p:nvSpPr>
          <p:cNvPr id="555" name="Google Shape;555;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Facebook decreased the size of the reply window:</a:t>
            </a:r>
            <a:endParaRPr/>
          </a:p>
          <a:p>
            <a:pPr indent="-171450" lvl="0" marL="171450" rtl="0" algn="l">
              <a:lnSpc>
                <a:spcPct val="100000"/>
              </a:lnSpc>
              <a:spcBef>
                <a:spcPts val="0"/>
              </a:spcBef>
              <a:spcAft>
                <a:spcPts val="0"/>
              </a:spcAft>
              <a:buClr>
                <a:schemeClr val="dk1"/>
              </a:buClr>
              <a:buSzPts val="1200"/>
              <a:buFont typeface="Arial"/>
              <a:buChar char="•"/>
            </a:pPr>
            <a:r>
              <a:rPr lang="en-US"/>
              <a:t>Users started to send shorter replies, faster, more frequently</a:t>
            </a:r>
            <a:endParaRPr/>
          </a:p>
          <a:p>
            <a:pPr indent="-171450" lvl="0" marL="171450" rtl="0" algn="l">
              <a:lnSpc>
                <a:spcPct val="100000"/>
              </a:lnSpc>
              <a:spcBef>
                <a:spcPts val="0"/>
              </a:spcBef>
              <a:spcAft>
                <a:spcPts val="0"/>
              </a:spcAft>
              <a:buClr>
                <a:schemeClr val="dk1"/>
              </a:buClr>
              <a:buSzPts val="1200"/>
              <a:buFont typeface="Arial"/>
              <a:buChar char="•"/>
            </a:pPr>
            <a:r>
              <a:rPr lang="en-US"/>
              <a:t>Users’ expectations of speed became faster.</a:t>
            </a:r>
            <a:endParaRPr/>
          </a:p>
        </p:txBody>
      </p:sp>
      <p:sp>
        <p:nvSpPr>
          <p:cNvPr id="587" name="Google Shape;587;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a user evaluates user-generated content, they are evaluating other users.</a:t>
            </a:r>
            <a:endParaRPr/>
          </a:p>
          <a:p>
            <a:pPr indent="0" lvl="0" marL="0" rtl="0" algn="l">
              <a:lnSpc>
                <a:spcPct val="100000"/>
              </a:lnSpc>
              <a:spcBef>
                <a:spcPts val="0"/>
              </a:spcBef>
              <a:spcAft>
                <a:spcPts val="0"/>
              </a:spcAft>
              <a:buSzPts val="1400"/>
              <a:buNone/>
            </a:pPr>
            <a:r>
              <a:rPr lang="en-US"/>
              <a:t>Inverse halo effect: posts made after a negative evaluation were perceived worse than those made after a positive evaluation.</a:t>
            </a:r>
            <a:endParaRPr/>
          </a:p>
        </p:txBody>
      </p:sp>
      <p:sp>
        <p:nvSpPr>
          <p:cNvPr id="602" name="Google Shape;60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up-treated given a +1</a:t>
            </a:r>
            <a:endParaRPr/>
          </a:p>
        </p:txBody>
      </p:sp>
      <p:sp>
        <p:nvSpPr>
          <p:cNvPr id="608" name="Google Shape;60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Slacktivism </a:t>
            </a:r>
            <a:endParaRPr/>
          </a:p>
        </p:txBody>
      </p:sp>
      <p:sp>
        <p:nvSpPr>
          <p:cNvPr id="616" name="Google Shape;616;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based on Foursquare checkins</a:t>
            </a:r>
            <a:endParaRPr/>
          </a:p>
        </p:txBody>
      </p:sp>
      <p:sp>
        <p:nvSpPr>
          <p:cNvPr id="623" name="Google Shape;623;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Gendered – when Github could be linked to a SM account.</a:t>
            </a:r>
            <a:endParaRPr/>
          </a:p>
        </p:txBody>
      </p:sp>
      <p:sp>
        <p:nvSpPr>
          <p:cNvPr id="640" name="Google Shape;640;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Can come from collection OR preparation</a:t>
            </a:r>
            <a:endParaRPr/>
          </a:p>
          <a:p>
            <a:pPr indent="0" lvl="0" marL="0" rtl="0" algn="l">
              <a:lnSpc>
                <a:spcPct val="100000"/>
              </a:lnSpc>
              <a:spcBef>
                <a:spcPts val="0"/>
              </a:spcBef>
              <a:spcAft>
                <a:spcPts val="0"/>
              </a:spcAft>
              <a:buSzPts val="1400"/>
              <a:buNone/>
            </a:pPr>
            <a:r>
              <a:rPr lang="en-US"/>
              <a:t>Source selection encompasses everything so far, to a degree</a:t>
            </a:r>
            <a:endParaRPr/>
          </a:p>
        </p:txBody>
      </p:sp>
      <p:sp>
        <p:nvSpPr>
          <p:cNvPr id="651" name="Google Shape;651;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Academic API</a:t>
            </a:r>
            <a:endParaRPr/>
          </a:p>
        </p:txBody>
      </p:sp>
      <p:sp>
        <p:nvSpPr>
          <p:cNvPr id="665" name="Google Shape;66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17% during the spike that we miss out on, 27th…</a:t>
            </a:r>
            <a:endParaRPr/>
          </a:p>
          <a:p>
            <a:pPr indent="0" lvl="0" marL="0" marR="0" rtl="0" algn="l">
              <a:lnSpc>
                <a:spcPct val="100000"/>
              </a:lnSpc>
              <a:spcBef>
                <a:spcPts val="0"/>
              </a:spcBef>
              <a:spcAft>
                <a:spcPts val="0"/>
              </a:spcAft>
              <a:buClr>
                <a:schemeClr val="dk1"/>
              </a:buClr>
              <a:buSzPts val="1200"/>
              <a:buFont typeface="Calibri"/>
              <a:buNone/>
            </a:pPr>
            <a:r>
              <a:rPr lang="en-US"/>
              <a:t>89%  at the very beginning…</a:t>
            </a:r>
            <a:endParaRPr/>
          </a:p>
          <a:p>
            <a:pPr indent="0" lvl="0" marL="0" marR="0" rtl="0" algn="l">
              <a:lnSpc>
                <a:spcPct val="100000"/>
              </a:lnSpc>
              <a:spcBef>
                <a:spcPts val="0"/>
              </a:spcBef>
              <a:spcAft>
                <a:spcPts val="0"/>
              </a:spcAft>
              <a:buClr>
                <a:schemeClr val="dk1"/>
              </a:buClr>
              <a:buSzPts val="1200"/>
              <a:buFont typeface="Calibri"/>
              <a:buNone/>
            </a:pPr>
            <a:r>
              <a:rPr lang="en-US"/>
              <a:t>We will carry out the rest of the analysis with this data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Reza: </a:t>
            </a:r>
            <a:endParaRPr/>
          </a:p>
          <a:p>
            <a:pPr indent="0" lvl="0" marL="0" marR="0" rtl="0" algn="l">
              <a:lnSpc>
                <a:spcPct val="100000"/>
              </a:lnSpc>
              <a:spcBef>
                <a:spcPts val="0"/>
              </a:spcBef>
              <a:spcAft>
                <a:spcPts val="0"/>
              </a:spcAft>
              <a:buClr>
                <a:schemeClr val="dk1"/>
              </a:buClr>
              <a:buSzPts val="1200"/>
              <a:buFont typeface="Calibri"/>
              <a:buNone/>
            </a:pPr>
            <a:r>
              <a:rPr lang="en-US"/>
              <a:t>	Show coverage</a:t>
            </a:r>
            <a:endParaRPr/>
          </a:p>
        </p:txBody>
      </p:sp>
      <p:sp>
        <p:nvSpPr>
          <p:cNvPr id="684" name="Google Shape;684;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i="0" lang="en-US"/>
              <a:t>This is a plot of… HIGHER IS BETTER</a:t>
            </a:r>
            <a:endParaRPr/>
          </a:p>
          <a:p>
            <a:pPr indent="0" lvl="0" marL="0" rtl="0" algn="l">
              <a:lnSpc>
                <a:spcPct val="100000"/>
              </a:lnSpc>
              <a:spcBef>
                <a:spcPts val="0"/>
              </a:spcBef>
              <a:spcAft>
                <a:spcPts val="0"/>
              </a:spcAft>
              <a:buSzPts val="1400"/>
              <a:buNone/>
            </a:pPr>
            <a:r>
              <a:rPr i="0" lang="en-US"/>
              <a:t>settles with top 1000</a:t>
            </a:r>
            <a:endParaRPr/>
          </a:p>
          <a:p>
            <a:pPr indent="0" lvl="0" marL="0" rtl="0" algn="l">
              <a:lnSpc>
                <a:spcPct val="100000"/>
              </a:lnSpc>
              <a:spcBef>
                <a:spcPts val="0"/>
              </a:spcBef>
              <a:spcAft>
                <a:spcPts val="0"/>
              </a:spcAft>
              <a:buSzPts val="1400"/>
              <a:buNone/>
            </a:pPr>
            <a:r>
              <a:rPr i="0" lang="en-US"/>
              <a:t>but is misleading at the low numbers … WHEN WE INSPECT TOP HASHTAGS</a:t>
            </a:r>
            <a:endParaRPr/>
          </a:p>
          <a:p>
            <a:pPr indent="0" lvl="0" marL="0" marR="0" rtl="0" algn="l">
              <a:lnSpc>
                <a:spcPct val="100000"/>
              </a:lnSpc>
              <a:spcBef>
                <a:spcPts val="0"/>
              </a:spcBef>
              <a:spcAft>
                <a:spcPts val="0"/>
              </a:spcAft>
              <a:buClr>
                <a:schemeClr val="dk1"/>
              </a:buClr>
              <a:buSzPts val="1200"/>
              <a:buFont typeface="Calibri"/>
              <a:buNone/>
            </a:pPr>
            <a:r>
              <a:rPr b="1" i="0" lang="en-US"/>
              <a:t>What is the implication of negative correlation?</a:t>
            </a:r>
            <a:endParaRPr b="1" i="0"/>
          </a:p>
          <a:p>
            <a:pPr indent="0" lvl="0" marL="0" rtl="0" algn="l">
              <a:lnSpc>
                <a:spcPct val="100000"/>
              </a:lnSpc>
              <a:spcBef>
                <a:spcPts val="0"/>
              </a:spcBef>
              <a:spcAft>
                <a:spcPts val="0"/>
              </a:spcAft>
              <a:buSzPts val="1400"/>
              <a:buNone/>
            </a:pPr>
            <a:r>
              <a:rPr i="0" lang="en-US"/>
              <a:t>how do we know if this is significant?</a:t>
            </a:r>
            <a:endParaRPr i="1"/>
          </a:p>
        </p:txBody>
      </p:sp>
      <p:sp>
        <p:nvSpPr>
          <p:cNvPr id="698" name="Google Shape;698;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 impressive list of biases, but it may not be exhaustive. The authors pointed out biases, pitfalls and boundaries. This tutorial tries to show that we actually can do something about it. </a:t>
            </a:r>
            <a:endParaRPr/>
          </a:p>
        </p:txBody>
      </p:sp>
      <p:sp>
        <p:nvSpPr>
          <p:cNvPr id="147" name="Google Shape;14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Still far from perfect (misspellings)</a:t>
            </a:r>
            <a:endParaRPr/>
          </a:p>
          <a:p>
            <a:pPr indent="0" lvl="0" marL="0" rtl="0" algn="l">
              <a:lnSpc>
                <a:spcPct val="100000"/>
              </a:lnSpc>
              <a:spcBef>
                <a:spcPts val="0"/>
              </a:spcBef>
              <a:spcAft>
                <a:spcPts val="0"/>
              </a:spcAft>
              <a:buSzPts val="1400"/>
              <a:buNone/>
            </a:pPr>
            <a:r>
              <a:rPr lang="en-US"/>
              <a:t>Hashtags associated with certain political frameworks</a:t>
            </a:r>
            <a:endParaRPr/>
          </a:p>
          <a:p>
            <a:pPr indent="0" lvl="0" marL="0" rtl="0" algn="l">
              <a:lnSpc>
                <a:spcPct val="100000"/>
              </a:lnSpc>
              <a:spcBef>
                <a:spcPts val="0"/>
              </a:spcBef>
              <a:spcAft>
                <a:spcPts val="0"/>
              </a:spcAft>
              <a:buSzPts val="1400"/>
              <a:buNone/>
            </a:pPr>
            <a:r>
              <a:rPr lang="en-US"/>
              <a:t>Keyword based collections only capture a fraction of the relevant data.</a:t>
            </a:r>
            <a:endParaRPr/>
          </a:p>
          <a:p>
            <a:pPr indent="0" lvl="0" marL="0" rtl="0" algn="l">
              <a:lnSpc>
                <a:spcPct val="100000"/>
              </a:lnSpc>
              <a:spcBef>
                <a:spcPts val="0"/>
              </a:spcBef>
              <a:spcAft>
                <a:spcPts val="0"/>
              </a:spcAft>
              <a:buSzPts val="1400"/>
              <a:buNone/>
            </a:pPr>
            <a:r>
              <a:t/>
            </a:r>
            <a:endParaRPr/>
          </a:p>
        </p:txBody>
      </p:sp>
      <p:sp>
        <p:nvSpPr>
          <p:cNvPr id="724" name="Google Shape;724;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 the cost of eyewitnesses</a:t>
            </a:r>
            <a:endParaRPr/>
          </a:p>
        </p:txBody>
      </p:sp>
      <p:sp>
        <p:nvSpPr>
          <p:cNvPr id="757" name="Google Shape;757;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about the annotators cultural background?</a:t>
            </a:r>
            <a:endParaRPr/>
          </a:p>
        </p:txBody>
      </p:sp>
      <p:sp>
        <p:nvSpPr>
          <p:cNvPr id="779" name="Google Shape;779;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86"/>
          <p:cNvSpPr txBox="1"/>
          <p:nvPr>
            <p:ph type="ctrTitle"/>
          </p:nvPr>
        </p:nvSpPr>
        <p:spPr>
          <a:xfrm>
            <a:off x="685800" y="2130426"/>
            <a:ext cx="7772400" cy="1470025"/>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86"/>
          <p:cNvSpPr txBox="1"/>
          <p:nvPr>
            <p:ph idx="1" type="subTitle"/>
          </p:nvPr>
        </p:nvSpPr>
        <p:spPr>
          <a:xfrm>
            <a:off x="1371600" y="3886200"/>
            <a:ext cx="6400800" cy="1752600"/>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60" name="Shape 60"/>
        <p:cNvGrpSpPr/>
        <p:nvPr/>
      </p:nvGrpSpPr>
      <p:grpSpPr>
        <a:xfrm>
          <a:off x="0" y="0"/>
          <a:ext cx="0" cy="0"/>
          <a:chOff x="0" y="0"/>
          <a:chExt cx="0" cy="0"/>
        </a:xfrm>
      </p:grpSpPr>
      <p:sp>
        <p:nvSpPr>
          <p:cNvPr id="61" name="Google Shape;61;p95"/>
          <p:cNvSpPr txBox="1"/>
          <p:nvPr>
            <p:ph type="ctrTitle"/>
          </p:nvPr>
        </p:nvSpPr>
        <p:spPr>
          <a:xfrm>
            <a:off x="685800" y="2130425"/>
            <a:ext cx="7772400" cy="1470024"/>
          </a:xfrm>
          <a:prstGeom prst="rect">
            <a:avLst/>
          </a:prstGeom>
          <a:noFill/>
          <a:ln>
            <a:noFill/>
          </a:ln>
        </p:spPr>
        <p:txBody>
          <a:bodyPr anchorCtr="0" anchor="ctr" bIns="91400" lIns="91400" spcFirstLastPara="1" rIns="91400" wrap="square" tIns="91400">
            <a:noAutofit/>
          </a:bodyPr>
          <a:lstStyle>
            <a:lvl1pPr lvl="0" marR="0" rtl="0" algn="ctr">
              <a:lnSpc>
                <a:spcPct val="100000"/>
              </a:lnSpc>
              <a:spcBef>
                <a:spcPts val="0"/>
              </a:spcBef>
              <a:spcAft>
                <a:spcPts val="0"/>
              </a:spcAft>
              <a:buClr>
                <a:schemeClr val="dk2"/>
              </a:buClr>
              <a:buSzPts val="4800"/>
              <a:buFont typeface="Calibri"/>
              <a:buNone/>
              <a:defRPr b="1" i="0" sz="48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95"/>
          <p:cNvSpPr txBox="1"/>
          <p:nvPr>
            <p:ph idx="1" type="subTitle"/>
          </p:nvPr>
        </p:nvSpPr>
        <p:spPr>
          <a:xfrm>
            <a:off x="1371601" y="3886200"/>
            <a:ext cx="6400799" cy="1752600"/>
          </a:xfrm>
          <a:prstGeom prst="rect">
            <a:avLst/>
          </a:prstGeom>
          <a:noFill/>
          <a:ln>
            <a:noFill/>
          </a:ln>
        </p:spPr>
        <p:txBody>
          <a:bodyPr anchorCtr="0" anchor="ctr" bIns="91400" lIns="91400" spcFirstLastPara="1" rIns="91400" wrap="square" tIns="91400">
            <a:noAutofit/>
          </a:bodyPr>
          <a:lstStyle>
            <a:lvl1pPr lvl="0" marR="0" rtl="0" algn="ctr">
              <a:lnSpc>
                <a:spcPct val="100000"/>
              </a:lnSpc>
              <a:spcBef>
                <a:spcPts val="560"/>
              </a:spcBef>
              <a:spcAft>
                <a:spcPts val="0"/>
              </a:spcAft>
              <a:buClr>
                <a:schemeClr val="dk2"/>
              </a:buClr>
              <a:buSzPts val="2800"/>
              <a:buFont typeface="Calibri"/>
              <a:buNone/>
              <a:defRPr b="1" i="0" sz="2800" u="none" cap="none" strike="noStrike">
                <a:solidFill>
                  <a:schemeClr val="dk2"/>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95"/>
          <p:cNvSpPr txBox="1"/>
          <p:nvPr/>
        </p:nvSpPr>
        <p:spPr>
          <a:xfrm>
            <a:off x="0" y="6172201"/>
            <a:ext cx="9144000" cy="685799"/>
          </a:xfrm>
          <a:prstGeom prst="rect">
            <a:avLst/>
          </a:prstGeom>
          <a:solidFill>
            <a:schemeClr val="lt1"/>
          </a:solid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8" name="Shape 18"/>
        <p:cNvGrpSpPr/>
        <p:nvPr/>
      </p:nvGrpSpPr>
      <p:grpSpPr>
        <a:xfrm>
          <a:off x="0" y="0"/>
          <a:ext cx="0" cy="0"/>
          <a:chOff x="0" y="0"/>
          <a:chExt cx="0" cy="0"/>
        </a:xfrm>
      </p:grpSpPr>
      <p:sp>
        <p:nvSpPr>
          <p:cNvPr id="19" name="Google Shape;19;p87"/>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lvl1pPr lvl="0" marR="0" rtl="0" algn="ctr">
              <a:lnSpc>
                <a:spcPct val="100000"/>
              </a:lnSpc>
              <a:spcBef>
                <a:spcPts val="0"/>
              </a:spcBef>
              <a:spcAft>
                <a:spcPts val="0"/>
              </a:spcAft>
              <a:buClr>
                <a:schemeClr val="dk2"/>
              </a:buClr>
              <a:buSzPts val="3600"/>
              <a:buFont typeface="Calibri"/>
              <a:buNone/>
              <a:defRPr b="1" i="0" sz="36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87"/>
          <p:cNvSpPr txBox="1"/>
          <p:nvPr>
            <p:ph idx="1" type="body"/>
          </p:nvPr>
        </p:nvSpPr>
        <p:spPr>
          <a:xfrm>
            <a:off x="457200" y="1066800"/>
            <a:ext cx="8229600" cy="5318760"/>
          </a:xfrm>
          <a:prstGeom prst="rect">
            <a:avLst/>
          </a:prstGeom>
          <a:noFill/>
          <a:ln>
            <a:noFill/>
          </a:ln>
        </p:spPr>
        <p:txBody>
          <a:bodyPr anchorCtr="0" anchor="t" bIns="45700" lIns="91400" spcFirstLastPara="1" rIns="91400" wrap="square" tIns="45700">
            <a:normAutofit/>
          </a:bodyPr>
          <a:lstStyle>
            <a:lvl1pPr indent="-431800" lvl="0" marL="457200" marR="0" rtl="0" algn="l">
              <a:lnSpc>
                <a:spcPct val="100000"/>
              </a:lnSpc>
              <a:spcBef>
                <a:spcPts val="640"/>
              </a:spcBef>
              <a:spcAft>
                <a:spcPts val="0"/>
              </a:spcAft>
              <a:buClr>
                <a:srgbClr val="0D0163"/>
              </a:buClr>
              <a:buSzPts val="3200"/>
              <a:buFont typeface="Arial"/>
              <a:buChar char="•"/>
              <a:defRPr b="0" i="0" sz="3200" u="none" cap="none" strike="noStrike">
                <a:solidFill>
                  <a:srgbClr val="0D0163"/>
                </a:solidFill>
                <a:latin typeface="Calibri"/>
                <a:ea typeface="Calibri"/>
                <a:cs typeface="Calibri"/>
                <a:sym typeface="Calibri"/>
              </a:defRPr>
            </a:lvl1pPr>
            <a:lvl2pPr indent="-406400" lvl="1" marL="9144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0D0163"/>
              </a:buClr>
              <a:buSzPts val="2000"/>
              <a:buFont typeface="Arial"/>
              <a:buChar char="–"/>
              <a:defRPr b="0" i="0" sz="2000" u="none" cap="none" strike="noStrike">
                <a:solidFill>
                  <a:srgbClr val="0D0163"/>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0D0163"/>
              </a:buClr>
              <a:buSzPts val="2000"/>
              <a:buFont typeface="Arial"/>
              <a:buChar char="»"/>
              <a:defRPr b="0" i="0" sz="20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21" name="Google Shape;21;p87"/>
          <p:cNvCxnSpPr/>
          <p:nvPr/>
        </p:nvCxnSpPr>
        <p:spPr>
          <a:xfrm>
            <a:off x="0" y="8382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88"/>
          <p:cNvSpPr txBox="1"/>
          <p:nvPr>
            <p:ph type="title"/>
          </p:nvPr>
        </p:nvSpPr>
        <p:spPr>
          <a:xfrm>
            <a:off x="0" y="0"/>
            <a:ext cx="7967942" cy="1400530"/>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88"/>
          <p:cNvSpPr txBox="1"/>
          <p:nvPr>
            <p:ph idx="1" type="body"/>
          </p:nvPr>
        </p:nvSpPr>
        <p:spPr>
          <a:xfrm>
            <a:off x="827484" y="2052920"/>
            <a:ext cx="6709906" cy="4195481"/>
          </a:xfrm>
          <a:prstGeom prst="rect">
            <a:avLst/>
          </a:prstGeom>
          <a:noFill/>
          <a:ln>
            <a:noFill/>
          </a:ln>
        </p:spPr>
        <p:txBody>
          <a:bodyPr anchorCtr="0" anchor="t" bIns="45700" lIns="91400" spcFirstLastPara="1" rIns="91400"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88"/>
          <p:cNvSpPr txBox="1"/>
          <p:nvPr>
            <p:ph idx="10" type="dt"/>
          </p:nvPr>
        </p:nvSpPr>
        <p:spPr>
          <a:xfrm rot="5400000">
            <a:off x="7492906" y="1828801"/>
            <a:ext cx="990599" cy="228599"/>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88"/>
          <p:cNvSpPr txBox="1"/>
          <p:nvPr>
            <p:ph idx="11" type="ftr"/>
          </p:nvPr>
        </p:nvSpPr>
        <p:spPr>
          <a:xfrm rot="5400000">
            <a:off x="6231207" y="3263399"/>
            <a:ext cx="3859795" cy="228601"/>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cxnSp>
        <p:nvCxnSpPr>
          <p:cNvPr id="27" name="Google Shape;27;p88"/>
          <p:cNvCxnSpPr/>
          <p:nvPr/>
        </p:nvCxnSpPr>
        <p:spPr>
          <a:xfrm>
            <a:off x="0" y="9144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8" name="Shape 28"/>
        <p:cNvGrpSpPr/>
        <p:nvPr/>
      </p:nvGrpSpPr>
      <p:grpSpPr>
        <a:xfrm>
          <a:off x="0" y="0"/>
          <a:ext cx="0" cy="0"/>
          <a:chOff x="0" y="0"/>
          <a:chExt cx="0" cy="0"/>
        </a:xfrm>
      </p:grpSpPr>
      <p:sp>
        <p:nvSpPr>
          <p:cNvPr id="29" name="Google Shape;29;p89"/>
          <p:cNvSpPr txBox="1"/>
          <p:nvPr>
            <p:ph idx="1" type="body"/>
          </p:nvPr>
        </p:nvSpPr>
        <p:spPr>
          <a:xfrm>
            <a:off x="1981200" y="3886200"/>
            <a:ext cx="6858000" cy="1371600"/>
          </a:xfrm>
          <a:prstGeom prst="rect">
            <a:avLst/>
          </a:prstGeom>
          <a:noFill/>
          <a:ln>
            <a:noFill/>
          </a:ln>
        </p:spPr>
        <p:txBody>
          <a:bodyPr anchorCtr="0" anchor="ctr" bIns="45700" lIns="91400" spcFirstLastPara="1" rIns="91400" wrap="square" tIns="45700">
            <a:normAutofit/>
          </a:bodyPr>
          <a:lstStyle>
            <a:lvl1pPr indent="-457200" lvl="0" marL="457200" marR="0" rtl="0" algn="l">
              <a:lnSpc>
                <a:spcPct val="100000"/>
              </a:lnSpc>
              <a:spcBef>
                <a:spcPts val="720"/>
              </a:spcBef>
              <a:spcAft>
                <a:spcPts val="0"/>
              </a:spcAft>
              <a:buClr>
                <a:srgbClr val="E36C09"/>
              </a:buClr>
              <a:buSzPts val="3600"/>
              <a:buFont typeface="Arial"/>
              <a:buChar char="•"/>
              <a:defRPr b="1" i="0" sz="3600" u="none" cap="none" strike="noStrike">
                <a:solidFill>
                  <a:srgbClr val="E36C09"/>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55600" lvl="3" marL="1828800" marR="0" rtl="0" algn="ctr">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ctr">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0" name="Google Shape;30;p89"/>
          <p:cNvCxnSpPr/>
          <p:nvPr/>
        </p:nvCxnSpPr>
        <p:spPr>
          <a:xfrm>
            <a:off x="0" y="8382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
        <p:nvSpPr>
          <p:cNvPr id="31" name="Google Shape;31;p89"/>
          <p:cNvSpPr txBox="1"/>
          <p:nvPr>
            <p:ph type="title"/>
          </p:nvPr>
        </p:nvSpPr>
        <p:spPr>
          <a:xfrm>
            <a:off x="381000" y="934720"/>
            <a:ext cx="8458200" cy="2895600"/>
          </a:xfrm>
          <a:prstGeom prst="rect">
            <a:avLst/>
          </a:prstGeom>
          <a:noFill/>
          <a:ln cap="flat" cmpd="sng" w="25400">
            <a:solidFill>
              <a:srgbClr val="C00000"/>
            </a:solidFill>
            <a:prstDash val="solid"/>
            <a:round/>
            <a:headEnd len="sm" w="sm" type="none"/>
            <a:tailEnd len="sm" w="sm" type="none"/>
          </a:ln>
        </p:spPr>
        <p:txBody>
          <a:bodyPr anchorCtr="0" anchor="ctr" bIns="45700" lIns="91400" spcFirstLastPara="1" rIns="91400" wrap="square" tIns="45700">
            <a:normAutofit/>
          </a:bodyPr>
          <a:lstStyle>
            <a:lvl1pPr lvl="0" marR="0" rtl="0" algn="ctr">
              <a:lnSpc>
                <a:spcPct val="100000"/>
              </a:lnSpc>
              <a:spcBef>
                <a:spcPts val="0"/>
              </a:spcBef>
              <a:spcAft>
                <a:spcPts val="0"/>
              </a:spcAft>
              <a:buClr>
                <a:srgbClr val="E36C09"/>
              </a:buClr>
              <a:buSzPts val="4400"/>
              <a:buFont typeface="Calibri"/>
              <a:buNone/>
              <a:defRPr b="1" i="0" sz="4400" u="none" cap="none" strike="noStrike">
                <a:solidFill>
                  <a:srgbClr val="E36C0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89"/>
          <p:cNvSpPr/>
          <p:nvPr/>
        </p:nvSpPr>
        <p:spPr>
          <a:xfrm>
            <a:off x="0" y="533400"/>
            <a:ext cx="9144000" cy="381000"/>
          </a:xfrm>
          <a:prstGeom prst="rect">
            <a:avLst/>
          </a:prstGeom>
          <a:solidFill>
            <a:schemeClr val="lt2"/>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No footer">
  <p:cSld name="Content- No footer">
    <p:spTree>
      <p:nvGrpSpPr>
        <p:cNvPr id="33" name="Shape 33"/>
        <p:cNvGrpSpPr/>
        <p:nvPr/>
      </p:nvGrpSpPr>
      <p:grpSpPr>
        <a:xfrm>
          <a:off x="0" y="0"/>
          <a:ext cx="0" cy="0"/>
          <a:chOff x="0" y="0"/>
          <a:chExt cx="0" cy="0"/>
        </a:xfrm>
      </p:grpSpPr>
      <p:sp>
        <p:nvSpPr>
          <p:cNvPr id="34" name="Google Shape;34;p90"/>
          <p:cNvSpPr txBox="1"/>
          <p:nvPr>
            <p:ph idx="1" type="body"/>
          </p:nvPr>
        </p:nvSpPr>
        <p:spPr>
          <a:xfrm>
            <a:off x="457200" y="1066800"/>
            <a:ext cx="8229600" cy="5318760"/>
          </a:xfrm>
          <a:prstGeom prst="rect">
            <a:avLst/>
          </a:prstGeom>
          <a:noFill/>
          <a:ln>
            <a:noFill/>
          </a:ln>
        </p:spPr>
        <p:txBody>
          <a:bodyPr anchorCtr="0" anchor="t" bIns="45700" lIns="91400" spcFirstLastPara="1" rIns="91400" wrap="square" tIns="45700">
            <a:normAutofit/>
          </a:bodyPr>
          <a:lstStyle>
            <a:lvl1pPr indent="-431800" lvl="0" marL="457200" marR="0" rtl="0" algn="l">
              <a:lnSpc>
                <a:spcPct val="100000"/>
              </a:lnSpc>
              <a:spcBef>
                <a:spcPts val="640"/>
              </a:spcBef>
              <a:spcAft>
                <a:spcPts val="0"/>
              </a:spcAft>
              <a:buClr>
                <a:srgbClr val="0D0163"/>
              </a:buClr>
              <a:buSzPts val="3200"/>
              <a:buFont typeface="Arial"/>
              <a:buChar char="•"/>
              <a:defRPr b="0" i="0" sz="3200" u="none" cap="none" strike="noStrike">
                <a:solidFill>
                  <a:srgbClr val="0D0163"/>
                </a:solidFill>
                <a:latin typeface="Calibri"/>
                <a:ea typeface="Calibri"/>
                <a:cs typeface="Calibri"/>
                <a:sym typeface="Calibri"/>
              </a:defRPr>
            </a:lvl1pPr>
            <a:lvl2pPr indent="-406400" lvl="1" marL="9144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0D0163"/>
              </a:buClr>
              <a:buSzPts val="2000"/>
              <a:buFont typeface="Arial"/>
              <a:buChar char="–"/>
              <a:defRPr b="0" i="0" sz="2000" u="none" cap="none" strike="noStrike">
                <a:solidFill>
                  <a:srgbClr val="0D0163"/>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0D0163"/>
              </a:buClr>
              <a:buSzPts val="2000"/>
              <a:buFont typeface="Arial"/>
              <a:buChar char="»"/>
              <a:defRPr b="0" i="0" sz="20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5" name="Google Shape;35;p90"/>
          <p:cNvCxnSpPr/>
          <p:nvPr/>
        </p:nvCxnSpPr>
        <p:spPr>
          <a:xfrm>
            <a:off x="0" y="8382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
        <p:nvSpPr>
          <p:cNvPr id="36" name="Google Shape;36;p90"/>
          <p:cNvSpPr/>
          <p:nvPr/>
        </p:nvSpPr>
        <p:spPr>
          <a:xfrm>
            <a:off x="0" y="6564634"/>
            <a:ext cx="9144000" cy="3048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 name="Google Shape;37;p90"/>
          <p:cNvSpPr txBox="1"/>
          <p:nvPr/>
        </p:nvSpPr>
        <p:spPr>
          <a:xfrm>
            <a:off x="8610600" y="6583680"/>
            <a:ext cx="533400" cy="274320"/>
          </a:xfrm>
          <a:prstGeom prst="rect">
            <a:avLst/>
          </a:prstGeom>
          <a:solidFill>
            <a:schemeClr val="lt2"/>
          </a:solidFill>
          <a:ln>
            <a:noFill/>
          </a:ln>
          <a:effectLst>
            <a:outerShdw blurRad="40000" rotWithShape="0" dir="5400000" dist="23000">
              <a:srgbClr val="000000">
                <a:alpha val="34509"/>
              </a:srgbClr>
            </a:outerShdw>
          </a:effectLst>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
        <p:nvSpPr>
          <p:cNvPr id="38" name="Google Shape;38;p90"/>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lvl1pPr lvl="0" marR="0" rtl="0" algn="l">
              <a:lnSpc>
                <a:spcPct val="100000"/>
              </a:lnSpc>
              <a:spcBef>
                <a:spcPts val="0"/>
              </a:spcBef>
              <a:spcAft>
                <a:spcPts val="0"/>
              </a:spcAft>
              <a:buClr>
                <a:schemeClr val="dk2"/>
              </a:buClr>
              <a:buSzPts val="3200"/>
              <a:buFont typeface="Calibri"/>
              <a:buNone/>
              <a:defRPr b="1" i="0" sz="32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s">
  <p:cSld name="Content- 2 Columns">
    <p:spTree>
      <p:nvGrpSpPr>
        <p:cNvPr id="39" name="Shape 39"/>
        <p:cNvGrpSpPr/>
        <p:nvPr/>
      </p:nvGrpSpPr>
      <p:grpSpPr>
        <a:xfrm>
          <a:off x="0" y="0"/>
          <a:ext cx="0" cy="0"/>
          <a:chOff x="0" y="0"/>
          <a:chExt cx="0" cy="0"/>
        </a:xfrm>
      </p:grpSpPr>
      <p:sp>
        <p:nvSpPr>
          <p:cNvPr id="40" name="Google Shape;40;p91"/>
          <p:cNvSpPr txBox="1"/>
          <p:nvPr>
            <p:ph idx="1" type="body"/>
          </p:nvPr>
        </p:nvSpPr>
        <p:spPr>
          <a:xfrm>
            <a:off x="457200" y="914400"/>
            <a:ext cx="4038600" cy="5410200"/>
          </a:xfrm>
          <a:prstGeom prst="rect">
            <a:avLst/>
          </a:prstGeom>
          <a:noFill/>
          <a:ln>
            <a:noFill/>
          </a:ln>
        </p:spPr>
        <p:txBody>
          <a:bodyPr anchorCtr="0" anchor="t" bIns="45700" lIns="91400" spcFirstLastPara="1" rIns="91400" wrap="square" tIns="45700">
            <a:normAutofit/>
          </a:bodyPr>
          <a:lstStyle>
            <a:lvl1pPr indent="-406400" lvl="0" marL="4572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1pPr>
            <a:lvl2pPr indent="-406400" lvl="1" marL="9144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2pPr>
            <a:lvl3pPr indent="-406400" lvl="2" marL="13716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3pPr>
            <a:lvl4pPr indent="-406400" lvl="3" marL="18288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4pPr>
            <a:lvl5pPr indent="-406400" lvl="4" marL="22860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91"/>
          <p:cNvSpPr txBox="1"/>
          <p:nvPr>
            <p:ph idx="2" type="body"/>
          </p:nvPr>
        </p:nvSpPr>
        <p:spPr>
          <a:xfrm>
            <a:off x="4648200" y="914400"/>
            <a:ext cx="4038600" cy="5410200"/>
          </a:xfrm>
          <a:prstGeom prst="rect">
            <a:avLst/>
          </a:prstGeom>
          <a:noFill/>
          <a:ln>
            <a:noFill/>
          </a:ln>
        </p:spPr>
        <p:txBody>
          <a:bodyPr anchorCtr="0" anchor="t" bIns="45700" lIns="91400" spcFirstLastPara="1" rIns="91400" wrap="square" tIns="45700">
            <a:normAutofit/>
          </a:bodyPr>
          <a:lstStyle>
            <a:lvl1pPr indent="-406400" lvl="0" marL="4572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1pPr>
            <a:lvl2pPr indent="-406400" lvl="1" marL="9144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2pPr>
            <a:lvl3pPr indent="-406400" lvl="2" marL="13716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3pPr>
            <a:lvl4pPr indent="-406400" lvl="3" marL="18288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4pPr>
            <a:lvl5pPr indent="-406400" lvl="4" marL="2286000" marR="0" rtl="0" algn="l">
              <a:lnSpc>
                <a:spcPct val="100000"/>
              </a:lnSpc>
              <a:spcBef>
                <a:spcPts val="560"/>
              </a:spcBef>
              <a:spcAft>
                <a:spcPts val="0"/>
              </a:spcAft>
              <a:buClr>
                <a:srgbClr val="0D0163"/>
              </a:buClr>
              <a:buSzPts val="2800"/>
              <a:buFont typeface="Arial"/>
              <a:buChar char="»"/>
              <a:defRPr b="0" i="0" sz="28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42" name="Google Shape;42;p91"/>
          <p:cNvCxnSpPr/>
          <p:nvPr/>
        </p:nvCxnSpPr>
        <p:spPr>
          <a:xfrm>
            <a:off x="0" y="8382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
        <p:nvSpPr>
          <p:cNvPr id="43" name="Google Shape;43;p91"/>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lvl1pPr lvl="0" marR="0" rtl="0" algn="l">
              <a:lnSpc>
                <a:spcPct val="100000"/>
              </a:lnSpc>
              <a:spcBef>
                <a:spcPts val="0"/>
              </a:spcBef>
              <a:spcAft>
                <a:spcPts val="0"/>
              </a:spcAft>
              <a:buClr>
                <a:schemeClr val="dk2"/>
              </a:buClr>
              <a:buSzPts val="3200"/>
              <a:buFont typeface="Calibri"/>
              <a:buNone/>
              <a:defRPr b="1" i="0" sz="32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44" name="Shape 44"/>
        <p:cNvGrpSpPr/>
        <p:nvPr/>
      </p:nvGrpSpPr>
      <p:grpSpPr>
        <a:xfrm>
          <a:off x="0" y="0"/>
          <a:ext cx="0" cy="0"/>
          <a:chOff x="0" y="0"/>
          <a:chExt cx="0" cy="0"/>
        </a:xfrm>
      </p:grpSpPr>
      <p:sp>
        <p:nvSpPr>
          <p:cNvPr id="45" name="Google Shape;45;p92"/>
          <p:cNvSpPr txBox="1"/>
          <p:nvPr>
            <p:ph idx="1" type="body"/>
          </p:nvPr>
        </p:nvSpPr>
        <p:spPr>
          <a:xfrm>
            <a:off x="152400" y="914400"/>
            <a:ext cx="4343400" cy="2743200"/>
          </a:xfrm>
          <a:prstGeom prst="rect">
            <a:avLst/>
          </a:prstGeom>
          <a:noFill/>
          <a:ln>
            <a:noFill/>
          </a:ln>
        </p:spPr>
        <p:txBody>
          <a:bodyPr anchorCtr="0" anchor="t" bIns="45700" lIns="91400" spcFirstLastPara="1" rIns="91400" wrap="square" tIns="45700">
            <a:noAutofit/>
          </a:bodyPr>
          <a:lstStyle>
            <a:lvl1pPr indent="-228600" lvl="0" marL="457200" marR="0" rtl="0" algn="l">
              <a:lnSpc>
                <a:spcPct val="100000"/>
              </a:lnSpc>
              <a:spcBef>
                <a:spcPts val="360"/>
              </a:spcBef>
              <a:spcAft>
                <a:spcPts val="0"/>
              </a:spcAft>
              <a:buClr>
                <a:srgbClr val="0D0163"/>
              </a:buClr>
              <a:buSzPts val="1800"/>
              <a:buFont typeface="Arial"/>
              <a:buNone/>
              <a:defRPr b="0" i="0" sz="1800" u="none" cap="none" strike="noStrike">
                <a:solidFill>
                  <a:srgbClr val="0D0163"/>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Google Shape;46;p92"/>
          <p:cNvSpPr txBox="1"/>
          <p:nvPr>
            <p:ph idx="2" type="body"/>
          </p:nvPr>
        </p:nvSpPr>
        <p:spPr>
          <a:xfrm>
            <a:off x="4648200" y="914400"/>
            <a:ext cx="4267200" cy="2743200"/>
          </a:xfrm>
          <a:prstGeom prst="rect">
            <a:avLst/>
          </a:prstGeom>
          <a:noFill/>
          <a:ln>
            <a:noFill/>
          </a:ln>
        </p:spPr>
        <p:txBody>
          <a:bodyPr anchorCtr="0" anchor="t" bIns="45700" lIns="91400" spcFirstLastPara="1" rIns="91400" wrap="square" tIns="45700">
            <a:noAutofit/>
          </a:bodyPr>
          <a:lstStyle>
            <a:lvl1pPr indent="-342900" lvl="0" marL="4572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1pPr>
            <a:lvl2pPr indent="-381000" lvl="1" marL="9144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3pPr>
            <a:lvl4pPr indent="-381000" lvl="3" marL="18288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4pPr>
            <a:lvl5pPr indent="-381000" lvl="4" marL="2286000" marR="0" rtl="0" algn="l">
              <a:lnSpc>
                <a:spcPct val="100000"/>
              </a:lnSpc>
              <a:spcBef>
                <a:spcPts val="480"/>
              </a:spcBef>
              <a:spcAft>
                <a:spcPts val="0"/>
              </a:spcAft>
              <a:buClr>
                <a:srgbClr val="0D0163"/>
              </a:buClr>
              <a:buSzPts val="2400"/>
              <a:buFont typeface="Arial"/>
              <a:buChar char="»"/>
              <a:defRPr b="0" i="0" sz="24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 name="Google Shape;47;p92"/>
          <p:cNvSpPr txBox="1"/>
          <p:nvPr>
            <p:ph idx="3" type="body"/>
          </p:nvPr>
        </p:nvSpPr>
        <p:spPr>
          <a:xfrm>
            <a:off x="4648200" y="3886200"/>
            <a:ext cx="4267200" cy="2590800"/>
          </a:xfrm>
          <a:prstGeom prst="rect">
            <a:avLst/>
          </a:prstGeom>
          <a:noFill/>
          <a:ln>
            <a:noFill/>
          </a:ln>
        </p:spPr>
        <p:txBody>
          <a:bodyPr anchorCtr="0" anchor="t" bIns="45700" lIns="91400" spcFirstLastPara="1" rIns="91400" wrap="square" tIns="45700">
            <a:noAutofit/>
          </a:bodyPr>
          <a:lstStyle>
            <a:lvl1pPr indent="-342900" lvl="0" marL="4572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1pPr>
            <a:lvl2pPr indent="-342900" lvl="1" marL="9144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2pPr>
            <a:lvl3pPr indent="-342900" lvl="2" marL="13716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4pPr>
            <a:lvl5pPr indent="-342900" lvl="4" marL="22860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48" name="Google Shape;48;p92"/>
          <p:cNvCxnSpPr/>
          <p:nvPr/>
        </p:nvCxnSpPr>
        <p:spPr>
          <a:xfrm>
            <a:off x="137160" y="3784948"/>
            <a:ext cx="8778240" cy="0"/>
          </a:xfrm>
          <a:prstGeom prst="straightConnector1">
            <a:avLst/>
          </a:prstGeom>
          <a:noFill/>
          <a:ln cap="flat" cmpd="sng" w="25400">
            <a:solidFill>
              <a:schemeClr val="dk1"/>
            </a:solidFill>
            <a:prstDash val="solid"/>
            <a:round/>
            <a:headEnd len="sm" w="sm" type="none"/>
            <a:tailEnd len="sm" w="sm" type="none"/>
          </a:ln>
        </p:spPr>
      </p:cxnSp>
      <p:cxnSp>
        <p:nvCxnSpPr>
          <p:cNvPr id="49" name="Google Shape;49;p92"/>
          <p:cNvCxnSpPr/>
          <p:nvPr/>
        </p:nvCxnSpPr>
        <p:spPr>
          <a:xfrm flipH="1" rot="-5400000">
            <a:off x="1783079" y="3703321"/>
            <a:ext cx="5577840" cy="1"/>
          </a:xfrm>
          <a:prstGeom prst="straightConnector1">
            <a:avLst/>
          </a:prstGeom>
          <a:noFill/>
          <a:ln cap="flat" cmpd="sng" w="25400">
            <a:solidFill>
              <a:schemeClr val="dk1"/>
            </a:solidFill>
            <a:prstDash val="solid"/>
            <a:round/>
            <a:headEnd len="sm" w="sm" type="none"/>
            <a:tailEnd len="sm" w="sm" type="none"/>
          </a:ln>
        </p:spPr>
      </p:cxnSp>
      <p:sp>
        <p:nvSpPr>
          <p:cNvPr id="50" name="Google Shape;50;p92"/>
          <p:cNvSpPr txBox="1"/>
          <p:nvPr>
            <p:ph idx="4" type="body"/>
          </p:nvPr>
        </p:nvSpPr>
        <p:spPr>
          <a:xfrm>
            <a:off x="152400" y="3886200"/>
            <a:ext cx="4343400" cy="2590800"/>
          </a:xfrm>
          <a:prstGeom prst="rect">
            <a:avLst/>
          </a:prstGeom>
          <a:noFill/>
          <a:ln>
            <a:noFill/>
          </a:ln>
        </p:spPr>
        <p:txBody>
          <a:bodyPr anchorCtr="0" anchor="t" bIns="45700" lIns="91400" spcFirstLastPara="1" rIns="91400" wrap="square" tIns="45700">
            <a:noAutofit/>
          </a:bodyPr>
          <a:lstStyle>
            <a:lvl1pPr indent="-342900" lvl="0" marL="4572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1pPr>
            <a:lvl2pPr indent="-342900" lvl="1" marL="9144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2pPr>
            <a:lvl3pPr indent="-342900" lvl="2" marL="13716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3pPr>
            <a:lvl4pPr indent="-342900" lvl="3" marL="18288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4pPr>
            <a:lvl5pPr indent="-342900" lvl="4" marL="2286000" marR="0" rtl="0" algn="l">
              <a:lnSpc>
                <a:spcPct val="100000"/>
              </a:lnSpc>
              <a:spcBef>
                <a:spcPts val="360"/>
              </a:spcBef>
              <a:spcAft>
                <a:spcPts val="0"/>
              </a:spcAft>
              <a:buClr>
                <a:srgbClr val="0D0163"/>
              </a:buClr>
              <a:buSzPts val="1800"/>
              <a:buFont typeface="Arial"/>
              <a:buChar char="»"/>
              <a:defRPr b="0" i="0" sz="1800" u="none" cap="none" strike="noStrike">
                <a:solidFill>
                  <a:srgbClr val="0D0163"/>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51" name="Google Shape;51;p92"/>
          <p:cNvCxnSpPr/>
          <p:nvPr/>
        </p:nvCxnSpPr>
        <p:spPr>
          <a:xfrm>
            <a:off x="0" y="838200"/>
            <a:ext cx="9144000" cy="0"/>
          </a:xfrm>
          <a:prstGeom prst="straightConnector1">
            <a:avLst/>
          </a:prstGeom>
          <a:noFill/>
          <a:ln cap="flat" cmpd="sng" w="38100">
            <a:solidFill>
              <a:srgbClr val="C00000"/>
            </a:solidFill>
            <a:prstDash val="solid"/>
            <a:round/>
            <a:headEnd len="sm" w="sm" type="none"/>
            <a:tailEnd len="sm" w="sm" type="none"/>
          </a:ln>
          <a:effectLst>
            <a:outerShdw blurRad="40000" rotWithShape="0" dir="5400000" dist="23000">
              <a:srgbClr val="000000">
                <a:alpha val="34509"/>
              </a:srgbClr>
            </a:outerShdw>
          </a:effectLst>
        </p:spPr>
      </p:cxnSp>
      <p:sp>
        <p:nvSpPr>
          <p:cNvPr id="52" name="Google Shape;52;p92"/>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lvl1pPr lvl="0" marR="0" rtl="0" algn="l">
              <a:lnSpc>
                <a:spcPct val="100000"/>
              </a:lnSpc>
              <a:spcBef>
                <a:spcPts val="0"/>
              </a:spcBef>
              <a:spcAft>
                <a:spcPts val="0"/>
              </a:spcAft>
              <a:buClr>
                <a:schemeClr val="dk2"/>
              </a:buClr>
              <a:buSzPts val="3200"/>
              <a:buFont typeface="Calibri"/>
              <a:buNone/>
              <a:defRPr b="1" i="0" sz="32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93"/>
          <p:cNvSpPr txBox="1"/>
          <p:nvPr/>
        </p:nvSpPr>
        <p:spPr>
          <a:xfrm>
            <a:off x="914400" y="6248400"/>
            <a:ext cx="4495800" cy="476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Data Mining and Machine Learning Lab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5" name="Google Shape;55;p93"/>
          <p:cNvSpPr txBox="1"/>
          <p:nvPr>
            <p:ph type="ctrTitle"/>
          </p:nvPr>
        </p:nvSpPr>
        <p:spPr>
          <a:xfrm>
            <a:off x="685800" y="2130428"/>
            <a:ext cx="7772400" cy="1470025"/>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 name="Google Shape;56;p93"/>
          <p:cNvSpPr txBox="1"/>
          <p:nvPr>
            <p:ph idx="1" type="subTitle"/>
          </p:nvPr>
        </p:nvSpPr>
        <p:spPr>
          <a:xfrm>
            <a:off x="1371600" y="3886200"/>
            <a:ext cx="6400800" cy="1752600"/>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ctr">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7" name="Shape 57"/>
        <p:cNvGrpSpPr/>
        <p:nvPr/>
      </p:nvGrpSpPr>
      <p:grpSpPr>
        <a:xfrm>
          <a:off x="0" y="0"/>
          <a:ext cx="0" cy="0"/>
          <a:chOff x="0" y="0"/>
          <a:chExt cx="0" cy="0"/>
        </a:xfrm>
      </p:grpSpPr>
      <p:sp>
        <p:nvSpPr>
          <p:cNvPr id="58" name="Google Shape;58;p94"/>
          <p:cNvSpPr txBox="1"/>
          <p:nvPr>
            <p:ph type="title"/>
          </p:nvPr>
        </p:nvSpPr>
        <p:spPr>
          <a:xfrm>
            <a:off x="457200" y="0"/>
            <a:ext cx="8229600" cy="808038"/>
          </a:xfrm>
          <a:prstGeom prst="rect">
            <a:avLst/>
          </a:prstGeom>
          <a:noFill/>
          <a:ln>
            <a:noFill/>
          </a:ln>
        </p:spPr>
        <p:txBody>
          <a:bodyPr anchorCtr="0" anchor="t" bIns="45700" lIns="91400" spcFirstLastPara="1" rIns="91400"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94"/>
          <p:cNvSpPr txBox="1"/>
          <p:nvPr>
            <p:ph idx="1" type="body"/>
          </p:nvPr>
        </p:nvSpPr>
        <p:spPr>
          <a:xfrm>
            <a:off x="457200" y="1676401"/>
            <a:ext cx="8229600" cy="3992563"/>
          </a:xfrm>
          <a:prstGeom prst="rect">
            <a:avLst/>
          </a:prstGeom>
          <a:noFill/>
          <a:ln>
            <a:noFill/>
          </a:ln>
        </p:spPr>
        <p:txBody>
          <a:bodyPr anchorCtr="0" anchor="t" bIns="45700" lIns="91400" spcFirstLastPara="1" rIns="91400"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5"/>
          <p:cNvSpPr txBox="1"/>
          <p:nvPr/>
        </p:nvSpPr>
        <p:spPr>
          <a:xfrm>
            <a:off x="0" y="6582639"/>
            <a:ext cx="2514600" cy="274320"/>
          </a:xfrm>
          <a:prstGeom prst="rect">
            <a:avLst/>
          </a:prstGeom>
          <a:gradFill>
            <a:gsLst>
              <a:gs pos="0">
                <a:schemeClr val="dk1"/>
              </a:gs>
              <a:gs pos="80000">
                <a:schemeClr val="dk1"/>
              </a:gs>
              <a:gs pos="100000">
                <a:schemeClr val="dk1"/>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0" lIns="91425" spcFirstLastPara="1" rIns="91425" wrap="square" tIns="0">
            <a:noAutofit/>
          </a:bodyPr>
          <a:lstStyle/>
          <a:p>
            <a:pPr indent="0" lvl="0" marL="0" marR="0" rtl="0" algn="r">
              <a:lnSpc>
                <a:spcPct val="100000"/>
              </a:lnSpc>
              <a:spcBef>
                <a:spcPts val="0"/>
              </a:spcBef>
              <a:spcAft>
                <a:spcPts val="0"/>
              </a:spcAft>
              <a:buClr>
                <a:schemeClr val="lt1"/>
              </a:buClr>
              <a:buSzPts val="800"/>
              <a:buFont typeface="Calibri"/>
              <a:buNone/>
            </a:pPr>
            <a:r>
              <a:t/>
            </a:r>
            <a:endParaRPr b="0" i="0" sz="800" u="none" cap="none" strike="noStrike">
              <a:solidFill>
                <a:srgbClr val="E36C09"/>
              </a:solidFill>
              <a:latin typeface="Calibri"/>
              <a:ea typeface="Calibri"/>
              <a:cs typeface="Calibri"/>
              <a:sym typeface="Calibri"/>
            </a:endParaRPr>
          </a:p>
        </p:txBody>
      </p:sp>
      <p:sp>
        <p:nvSpPr>
          <p:cNvPr id="11" name="Google Shape;11;p85"/>
          <p:cNvSpPr txBox="1"/>
          <p:nvPr/>
        </p:nvSpPr>
        <p:spPr>
          <a:xfrm>
            <a:off x="8610600" y="6583681"/>
            <a:ext cx="533400" cy="274320"/>
          </a:xfrm>
          <a:prstGeom prst="rect">
            <a:avLst/>
          </a:prstGeom>
          <a:gradFill>
            <a:gsLst>
              <a:gs pos="0">
                <a:schemeClr val="dk1"/>
              </a:gs>
              <a:gs pos="80000">
                <a:schemeClr val="dk1"/>
              </a:gs>
              <a:gs pos="100000">
                <a:schemeClr val="dk1"/>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BD4B4"/>
              </a:solidFill>
              <a:latin typeface="Calibri"/>
              <a:ea typeface="Calibri"/>
              <a:cs typeface="Calibri"/>
              <a:sym typeface="Calibri"/>
            </a:endParaRPr>
          </a:p>
        </p:txBody>
      </p:sp>
      <p:sp>
        <p:nvSpPr>
          <p:cNvPr id="12" name="Google Shape;12;p85"/>
          <p:cNvSpPr txBox="1"/>
          <p:nvPr/>
        </p:nvSpPr>
        <p:spPr>
          <a:xfrm>
            <a:off x="6019800" y="6579960"/>
            <a:ext cx="2590800" cy="276998"/>
          </a:xfrm>
          <a:prstGeom prst="rect">
            <a:avLst/>
          </a:prstGeom>
          <a:gradFill>
            <a:gsLst>
              <a:gs pos="0">
                <a:schemeClr val="dk1"/>
              </a:gs>
              <a:gs pos="80000">
                <a:schemeClr val="dk1"/>
              </a:gs>
              <a:gs pos="100000">
                <a:schemeClr val="dk1"/>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ABF8E"/>
                </a:solidFill>
                <a:latin typeface="Calibri"/>
                <a:ea typeface="Calibri"/>
                <a:cs typeface="Calibri"/>
                <a:sym typeface="Calibri"/>
              </a:rPr>
              <a:t>Biases in Social Data</a:t>
            </a:r>
            <a:endParaRPr b="0" i="0" sz="1400" u="none" cap="none" strike="noStrike">
              <a:solidFill>
                <a:srgbClr val="000000"/>
              </a:solidFill>
              <a:latin typeface="Arial"/>
              <a:ea typeface="Arial"/>
              <a:cs typeface="Arial"/>
              <a:sym typeface="Arial"/>
            </a:endParaRPr>
          </a:p>
        </p:txBody>
      </p:sp>
      <p:sp>
        <p:nvSpPr>
          <p:cNvPr id="13" name="Google Shape;13;p85"/>
          <p:cNvSpPr txBox="1"/>
          <p:nvPr/>
        </p:nvSpPr>
        <p:spPr>
          <a:xfrm>
            <a:off x="8551572" y="6581017"/>
            <a:ext cx="592428" cy="276983"/>
          </a:xfrm>
          <a:prstGeom prst="rect">
            <a:avLst/>
          </a:prstGeom>
          <a:noFill/>
          <a:ln>
            <a:noFill/>
          </a:ln>
        </p:spPr>
        <p:txBody>
          <a:bodyPr anchorCtr="0" anchor="t" bIns="45700" lIns="91400" spcFirstLastPara="1" rIns="91400"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Calibri"/>
                <a:ea typeface="Calibri"/>
                <a:cs typeface="Calibri"/>
                <a:sym typeface="Calibri"/>
              </a:rPr>
              <a:t>‹#›</a:t>
            </a:fld>
            <a:endParaRPr b="0" i="0" sz="1200" u="none" cap="none" strike="noStrike">
              <a:solidFill>
                <a:schemeClr val="lt1"/>
              </a:solidFill>
              <a:latin typeface="Calibri"/>
              <a:ea typeface="Calibri"/>
              <a:cs typeface="Calibri"/>
              <a:sym typeface="Calibri"/>
            </a:endParaRPr>
          </a:p>
        </p:txBody>
      </p:sp>
      <p:sp>
        <p:nvSpPr>
          <p:cNvPr id="14" name="Google Shape;14;p85"/>
          <p:cNvSpPr txBox="1"/>
          <p:nvPr/>
        </p:nvSpPr>
        <p:spPr>
          <a:xfrm>
            <a:off x="0" y="6579960"/>
            <a:ext cx="6019800" cy="278041"/>
          </a:xfrm>
          <a:prstGeom prst="rect">
            <a:avLst/>
          </a:prstGeom>
          <a:gradFill>
            <a:gsLst>
              <a:gs pos="0">
                <a:schemeClr val="dk1"/>
              </a:gs>
              <a:gs pos="80000">
                <a:schemeClr val="dk1"/>
              </a:gs>
              <a:gs pos="100000">
                <a:schemeClr val="dk1"/>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ABF8E"/>
                </a:solidFill>
                <a:latin typeface="Calibri"/>
                <a:ea typeface="Calibri"/>
                <a:cs typeface="Calibri"/>
                <a:sym typeface="Calibri"/>
              </a:rPr>
              <a:t>AI in Society: Bias and Fairness in Data, Networks and Algorithms</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jpg"/><Relationship Id="rId10" Type="http://schemas.openxmlformats.org/officeDocument/2006/relationships/image" Target="../media/image22.png"/><Relationship Id="rId9"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37.png"/></Relationships>
</file>

<file path=ppt/slides/_rels/slide13.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17.png"/><Relationship Id="rId15" Type="http://schemas.openxmlformats.org/officeDocument/2006/relationships/image" Target="../media/image32.png"/><Relationship Id="rId14" Type="http://schemas.openxmlformats.org/officeDocument/2006/relationships/image" Target="../media/image23.png"/><Relationship Id="rId17" Type="http://schemas.openxmlformats.org/officeDocument/2006/relationships/image" Target="../media/image65.png"/><Relationship Id="rId16"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12.png"/><Relationship Id="rId18" Type="http://schemas.openxmlformats.org/officeDocument/2006/relationships/image" Target="../media/image26.png"/><Relationship Id="rId7" Type="http://schemas.openxmlformats.org/officeDocument/2006/relationships/image" Target="../media/image16.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4.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6.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2.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9.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3.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8.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1.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0.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ctrTitle"/>
          </p:nvPr>
        </p:nvSpPr>
        <p:spPr>
          <a:xfrm>
            <a:off x="171450" y="1308032"/>
            <a:ext cx="8801100" cy="1470025"/>
          </a:xfrm>
          <a:prstGeom prst="rect">
            <a:avLst/>
          </a:prstGeom>
          <a:noFill/>
          <a:ln>
            <a:noFill/>
          </a:ln>
        </p:spPr>
        <p:txBody>
          <a:bodyPr anchorCtr="0" anchor="t" bIns="45700" lIns="91400" spcFirstLastPara="1" rIns="91400"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en-US"/>
              <a:t>Nonrepresentativity in Data</a:t>
            </a:r>
            <a:endParaRPr/>
          </a:p>
        </p:txBody>
      </p:sp>
      <p:sp>
        <p:nvSpPr>
          <p:cNvPr id="70" name="Google Shape;70;p1"/>
          <p:cNvSpPr txBox="1"/>
          <p:nvPr>
            <p:ph idx="1" type="subTitle"/>
          </p:nvPr>
        </p:nvSpPr>
        <p:spPr>
          <a:xfrm>
            <a:off x="2514600" y="3352800"/>
            <a:ext cx="4114800" cy="1143000"/>
          </a:xfrm>
          <a:prstGeom prst="rect">
            <a:avLst/>
          </a:prstGeom>
          <a:noFill/>
          <a:ln>
            <a:noFill/>
          </a:ln>
        </p:spPr>
        <p:txBody>
          <a:bodyPr anchorCtr="0" anchor="t" bIns="45700" lIns="91400" spcFirstLastPara="1" rIns="91400" wrap="square" tIns="45700">
            <a:normAutofit fontScale="77500" lnSpcReduction="20000"/>
          </a:bodyPr>
          <a:lstStyle/>
          <a:p>
            <a:pPr indent="0" lvl="0" marL="0" rtl="0" algn="ctr">
              <a:lnSpc>
                <a:spcPct val="90000"/>
              </a:lnSpc>
              <a:spcBef>
                <a:spcPts val="0"/>
              </a:spcBef>
              <a:spcAft>
                <a:spcPts val="0"/>
              </a:spcAft>
              <a:buClr>
                <a:schemeClr val="dk1"/>
              </a:buClr>
              <a:buSzPct val="100000"/>
              <a:buNone/>
            </a:pPr>
            <a:r>
              <a:rPr lang="en-US" sz="2400"/>
              <a:t>Keith Burghardt and Kristina Lerman</a:t>
            </a:r>
            <a:endParaRPr sz="2400"/>
          </a:p>
          <a:p>
            <a:pPr indent="0" lvl="0" marL="0" rtl="0" algn="ctr">
              <a:lnSpc>
                <a:spcPct val="90000"/>
              </a:lnSpc>
              <a:spcBef>
                <a:spcPts val="0"/>
              </a:spcBef>
              <a:spcAft>
                <a:spcPts val="0"/>
              </a:spcAft>
              <a:buClr>
                <a:schemeClr val="dk1"/>
              </a:buClr>
              <a:buSzPct val="100000"/>
              <a:buNone/>
            </a:pPr>
            <a:r>
              <a:rPr lang="en-US" sz="2400"/>
              <a:t>(slides modified from Fred Morstatter)</a:t>
            </a:r>
            <a:endParaRPr sz="2400"/>
          </a:p>
          <a:p>
            <a:pPr indent="0" lvl="0" marL="0" rtl="0" algn="ctr">
              <a:lnSpc>
                <a:spcPct val="90000"/>
              </a:lnSpc>
              <a:spcBef>
                <a:spcPts val="1000"/>
              </a:spcBef>
              <a:spcAft>
                <a:spcPts val="0"/>
              </a:spcAft>
              <a:buClr>
                <a:schemeClr val="dk1"/>
              </a:buClr>
              <a:buSzPct val="100000"/>
              <a:buNone/>
            </a:pPr>
            <a:r>
              <a:rPr lang="en-US" sz="2400"/>
              <a:t>keithab@isi.edu</a:t>
            </a:r>
            <a:endParaRPr sz="2400"/>
          </a:p>
          <a:p>
            <a:pPr indent="0" lvl="0" marL="0" rtl="0" algn="ctr">
              <a:lnSpc>
                <a:spcPct val="100000"/>
              </a:lnSpc>
              <a:spcBef>
                <a:spcPts val="480"/>
              </a:spcBef>
              <a:spcAft>
                <a:spcPts val="0"/>
              </a:spcAft>
              <a:buClr>
                <a:schemeClr val="dk1"/>
              </a:buClr>
              <a:buSzPct val="1000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Social Media Mining</a:t>
            </a:r>
            <a:endParaRPr/>
          </a:p>
        </p:txBody>
      </p:sp>
      <p:sp>
        <p:nvSpPr>
          <p:cNvPr id="198" name="Google Shape;198;p10"/>
          <p:cNvSpPr txBox="1"/>
          <p:nvPr>
            <p:ph idx="1" type="body"/>
          </p:nvPr>
        </p:nvSpPr>
        <p:spPr>
          <a:xfrm>
            <a:off x="304800" y="1143000"/>
            <a:ext cx="6709906" cy="51054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2.34 billion social media</a:t>
            </a:r>
            <a:br>
              <a:rPr lang="en-US"/>
            </a:br>
            <a:r>
              <a:rPr lang="en-US"/>
              <a:t>users in 2016.</a:t>
            </a:r>
            <a:endParaRPr/>
          </a:p>
          <a:p>
            <a:pPr indent="-342840" lvl="0" marL="342840" rtl="0" algn="l">
              <a:lnSpc>
                <a:spcPct val="100000"/>
              </a:lnSpc>
              <a:spcBef>
                <a:spcPts val="640"/>
              </a:spcBef>
              <a:spcAft>
                <a:spcPts val="0"/>
              </a:spcAft>
              <a:buClr>
                <a:schemeClr val="dk1"/>
              </a:buClr>
              <a:buSzPts val="3200"/>
              <a:buChar char="•"/>
            </a:pPr>
            <a:r>
              <a:rPr lang="en-US"/>
              <a:t>Enables us to answer</a:t>
            </a:r>
            <a:br>
              <a:rPr lang="en-US"/>
            </a:br>
            <a:r>
              <a:rPr lang="en-US"/>
              <a:t>societal questions </a:t>
            </a:r>
            <a:br>
              <a:rPr lang="en-US"/>
            </a:br>
            <a:r>
              <a:rPr lang="en-US"/>
              <a:t>at a global scale.</a:t>
            </a:r>
            <a:br>
              <a:rPr lang="en-US"/>
            </a:br>
            <a:endParaRPr/>
          </a:p>
        </p:txBody>
      </p:sp>
      <p:sp>
        <p:nvSpPr>
          <p:cNvPr id="199" name="Google Shape;199;p10"/>
          <p:cNvSpPr txBox="1"/>
          <p:nvPr/>
        </p:nvSpPr>
        <p:spPr>
          <a:xfrm>
            <a:off x="4800600" y="6324600"/>
            <a:ext cx="445246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Calibri"/>
                <a:ea typeface="Calibri"/>
                <a:cs typeface="Calibri"/>
                <a:sym typeface="Calibri"/>
              </a:rPr>
              <a:t>Source: https://blog.kaspersky.com/amazing-internet-maps/10441/</a:t>
            </a:r>
            <a:endParaRPr b="0" i="0" sz="1400" u="none" cap="none" strike="noStrike">
              <a:solidFill>
                <a:srgbClr val="000000"/>
              </a:solidFill>
              <a:latin typeface="Arial"/>
              <a:ea typeface="Arial"/>
              <a:cs typeface="Arial"/>
              <a:sym typeface="Arial"/>
            </a:endParaRPr>
          </a:p>
        </p:txBody>
      </p:sp>
      <p:pic>
        <p:nvPicPr>
          <p:cNvPr id="200" name="Google Shape;200;p10"/>
          <p:cNvPicPr preferRelativeResize="0"/>
          <p:nvPr/>
        </p:nvPicPr>
        <p:blipFill rotWithShape="1">
          <a:blip r:embed="rId3">
            <a:alphaModFix/>
          </a:blip>
          <a:srcRect b="0" l="0" r="0" t="0"/>
          <a:stretch/>
        </p:blipFill>
        <p:spPr>
          <a:xfrm>
            <a:off x="4876800" y="1143000"/>
            <a:ext cx="4161955" cy="2133600"/>
          </a:xfrm>
          <a:prstGeom prst="rect">
            <a:avLst/>
          </a:prstGeom>
          <a:noFill/>
          <a:ln>
            <a:noFill/>
          </a:ln>
        </p:spPr>
      </p:pic>
      <p:pic>
        <p:nvPicPr>
          <p:cNvPr id="201" name="Google Shape;201;p10"/>
          <p:cNvPicPr preferRelativeResize="0"/>
          <p:nvPr/>
        </p:nvPicPr>
        <p:blipFill rotWithShape="1">
          <a:blip r:embed="rId4">
            <a:alphaModFix/>
          </a:blip>
          <a:srcRect b="0" l="0" r="0" t="0"/>
          <a:stretch/>
        </p:blipFill>
        <p:spPr>
          <a:xfrm>
            <a:off x="3886200" y="3447842"/>
            <a:ext cx="5181600" cy="29111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What are those questions?</a:t>
            </a:r>
            <a:endParaRPr/>
          </a:p>
        </p:txBody>
      </p:sp>
      <p:sp>
        <p:nvSpPr>
          <p:cNvPr id="207" name="Google Shape;207;p11"/>
          <p:cNvSpPr txBox="1"/>
          <p:nvPr>
            <p:ph idx="1" type="body"/>
          </p:nvPr>
        </p:nvSpPr>
        <p:spPr>
          <a:xfrm>
            <a:off x="152400" y="1191296"/>
            <a:ext cx="8763000" cy="5057105"/>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Information Diffusion – Who will buy a product?</a:t>
            </a:r>
            <a:endParaRPr/>
          </a:p>
          <a:p>
            <a:pPr indent="-285700" lvl="1" marL="742819" rtl="0" algn="l">
              <a:lnSpc>
                <a:spcPct val="100000"/>
              </a:lnSpc>
              <a:spcBef>
                <a:spcPts val="560"/>
              </a:spcBef>
              <a:spcAft>
                <a:spcPts val="0"/>
              </a:spcAft>
              <a:buClr>
                <a:schemeClr val="dk1"/>
              </a:buClr>
              <a:buSzPts val="2800"/>
              <a:buChar char="–"/>
            </a:pPr>
            <a:r>
              <a:rPr lang="en-US"/>
              <a:t>Who will be infected by a disease?</a:t>
            </a:r>
            <a:endParaRPr/>
          </a:p>
          <a:p>
            <a:pPr indent="-342840" lvl="0" marL="342840" rtl="0" algn="l">
              <a:lnSpc>
                <a:spcPct val="100000"/>
              </a:lnSpc>
              <a:spcBef>
                <a:spcPts val="640"/>
              </a:spcBef>
              <a:spcAft>
                <a:spcPts val="0"/>
              </a:spcAft>
              <a:buClr>
                <a:schemeClr val="dk1"/>
              </a:buClr>
              <a:buSzPts val="3200"/>
              <a:buChar char="•"/>
            </a:pPr>
            <a:r>
              <a:rPr lang="en-US"/>
              <a:t>What are the dynamics of an urban area?</a:t>
            </a:r>
            <a:endParaRPr/>
          </a:p>
          <a:p>
            <a:pPr indent="-342840" lvl="0" marL="342840" rtl="0" algn="l">
              <a:lnSpc>
                <a:spcPct val="100000"/>
              </a:lnSpc>
              <a:spcBef>
                <a:spcPts val="640"/>
              </a:spcBef>
              <a:spcAft>
                <a:spcPts val="0"/>
              </a:spcAft>
              <a:buClr>
                <a:schemeClr val="dk1"/>
              </a:buClr>
              <a:buSzPts val="3200"/>
              <a:buChar char="•"/>
            </a:pPr>
            <a:r>
              <a:rPr lang="en-US"/>
              <a:t>What biases exist in society?</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342840" lvl="0" marL="342840" rtl="0" algn="l">
              <a:lnSpc>
                <a:spcPct val="100000"/>
              </a:lnSpc>
              <a:spcBef>
                <a:spcPts val="640"/>
              </a:spcBef>
              <a:spcAft>
                <a:spcPts val="0"/>
              </a:spcAft>
              <a:buClr>
                <a:schemeClr val="dk1"/>
              </a:buClr>
              <a:buSzPts val="3200"/>
              <a:buChar char="•"/>
            </a:pPr>
            <a:r>
              <a:rPr lang="en-US"/>
              <a:t>Learn from </a:t>
            </a:r>
            <a:r>
              <a:rPr b="1" lang="en-US"/>
              <a:t>social data</a:t>
            </a:r>
            <a:r>
              <a:rPr lang="en-US"/>
              <a:t> to</a:t>
            </a:r>
            <a:br>
              <a:rPr lang="en-US"/>
            </a:br>
            <a:r>
              <a:rPr lang="en-US"/>
              <a:t>learn about </a:t>
            </a:r>
            <a:r>
              <a:rPr b="1" lang="en-US"/>
              <a:t>society</a:t>
            </a:r>
            <a:r>
              <a:rPr lang="en-US"/>
              <a:t>!</a:t>
            </a:r>
            <a:endParaRPr/>
          </a:p>
        </p:txBody>
      </p:sp>
      <p:pic>
        <p:nvPicPr>
          <p:cNvPr id="208" name="Google Shape;208;p11"/>
          <p:cNvPicPr preferRelativeResize="0"/>
          <p:nvPr/>
        </p:nvPicPr>
        <p:blipFill rotWithShape="1">
          <a:blip r:embed="rId3">
            <a:alphaModFix/>
          </a:blip>
          <a:srcRect b="0" l="0" r="0" t="0"/>
          <a:stretch/>
        </p:blipFill>
        <p:spPr>
          <a:xfrm>
            <a:off x="5383530" y="2825472"/>
            <a:ext cx="3646170" cy="26609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ph type="title"/>
          </p:nvPr>
        </p:nvSpPr>
        <p:spPr>
          <a:xfrm>
            <a:off x="457200" y="9647"/>
            <a:ext cx="8229600" cy="114300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Social Media Mining</a:t>
            </a:r>
            <a:endParaRPr/>
          </a:p>
        </p:txBody>
      </p:sp>
      <p:sp>
        <p:nvSpPr>
          <p:cNvPr id="215" name="Google Shape;215;p12"/>
          <p:cNvSpPr txBox="1"/>
          <p:nvPr>
            <p:ph idx="1" type="body"/>
          </p:nvPr>
        </p:nvSpPr>
        <p:spPr>
          <a:xfrm>
            <a:off x="457200" y="1066800"/>
            <a:ext cx="8229600" cy="53340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Clr>
                <a:schemeClr val="dk1"/>
              </a:buClr>
              <a:buSzPts val="3200"/>
              <a:buNone/>
            </a:pPr>
            <a:r>
              <a:rPr lang="en-US"/>
              <a:t>When we study social media data, we want to study </a:t>
            </a:r>
            <a:r>
              <a:rPr i="1" lang="en-US"/>
              <a:t>society</a:t>
            </a:r>
            <a:r>
              <a:rPr lang="en-US"/>
              <a:t>. </a:t>
            </a:r>
            <a:br>
              <a:rPr lang="en-US"/>
            </a:br>
            <a:r>
              <a:rPr lang="en-US"/>
              <a:t>We only get </a:t>
            </a:r>
            <a:r>
              <a:rPr i="1" lang="en-US"/>
              <a:t>traces </a:t>
            </a:r>
            <a:r>
              <a:rPr lang="en-US"/>
              <a:t>of human behavior.</a:t>
            </a:r>
            <a:endParaRPr/>
          </a:p>
        </p:txBody>
      </p:sp>
      <p:grpSp>
        <p:nvGrpSpPr>
          <p:cNvPr id="216" name="Google Shape;216;p12"/>
          <p:cNvGrpSpPr/>
          <p:nvPr/>
        </p:nvGrpSpPr>
        <p:grpSpPr>
          <a:xfrm>
            <a:off x="3717980" y="3659039"/>
            <a:ext cx="2126597" cy="1476039"/>
            <a:chOff x="3282786" y="609600"/>
            <a:chExt cx="5708813" cy="3962400"/>
          </a:xfrm>
        </p:grpSpPr>
        <p:pic>
          <p:nvPicPr>
            <p:cNvPr id="217" name="Google Shape;217;p12"/>
            <p:cNvPicPr preferRelativeResize="0"/>
            <p:nvPr/>
          </p:nvPicPr>
          <p:blipFill rotWithShape="1">
            <a:blip r:embed="rId3">
              <a:alphaModFix/>
            </a:blip>
            <a:srcRect b="0" l="0" r="0" t="19355"/>
            <a:stretch/>
          </p:blipFill>
          <p:spPr>
            <a:xfrm>
              <a:off x="3876675" y="2086178"/>
              <a:ext cx="4953000" cy="2485822"/>
            </a:xfrm>
            <a:prstGeom prst="rect">
              <a:avLst/>
            </a:prstGeom>
            <a:noFill/>
            <a:ln>
              <a:noFill/>
            </a:ln>
          </p:spPr>
        </p:pic>
        <p:pic>
          <p:nvPicPr>
            <p:cNvPr id="218" name="Google Shape;218;p12"/>
            <p:cNvPicPr preferRelativeResize="0"/>
            <p:nvPr/>
          </p:nvPicPr>
          <p:blipFill rotWithShape="1">
            <a:blip r:embed="rId4">
              <a:alphaModFix/>
            </a:blip>
            <a:srcRect b="0" l="0" r="0" t="0"/>
            <a:stretch/>
          </p:blipFill>
          <p:spPr>
            <a:xfrm>
              <a:off x="7391400" y="609600"/>
              <a:ext cx="1447800" cy="917952"/>
            </a:xfrm>
            <a:prstGeom prst="rect">
              <a:avLst/>
            </a:prstGeom>
            <a:noFill/>
            <a:ln>
              <a:noFill/>
            </a:ln>
          </p:spPr>
        </p:pic>
        <p:pic>
          <p:nvPicPr>
            <p:cNvPr id="219" name="Google Shape;219;p12"/>
            <p:cNvPicPr preferRelativeResize="0"/>
            <p:nvPr/>
          </p:nvPicPr>
          <p:blipFill rotWithShape="1">
            <a:blip r:embed="rId5">
              <a:alphaModFix/>
            </a:blip>
            <a:srcRect b="0" l="0" r="0" t="0"/>
            <a:stretch/>
          </p:blipFill>
          <p:spPr>
            <a:xfrm>
              <a:off x="5613818" y="1527552"/>
              <a:ext cx="3377781" cy="529848"/>
            </a:xfrm>
            <a:prstGeom prst="rect">
              <a:avLst/>
            </a:prstGeom>
            <a:noFill/>
            <a:ln>
              <a:noFill/>
            </a:ln>
          </p:spPr>
        </p:pic>
        <p:pic>
          <p:nvPicPr>
            <p:cNvPr id="220" name="Google Shape;220;p12"/>
            <p:cNvPicPr preferRelativeResize="0"/>
            <p:nvPr/>
          </p:nvPicPr>
          <p:blipFill rotWithShape="1">
            <a:blip r:embed="rId6">
              <a:alphaModFix/>
            </a:blip>
            <a:srcRect b="0" l="0" r="0" t="0"/>
            <a:stretch/>
          </p:blipFill>
          <p:spPr>
            <a:xfrm>
              <a:off x="3352800" y="1265653"/>
              <a:ext cx="2047875" cy="771525"/>
            </a:xfrm>
            <a:prstGeom prst="rect">
              <a:avLst/>
            </a:prstGeom>
            <a:noFill/>
            <a:ln>
              <a:noFill/>
            </a:ln>
          </p:spPr>
        </p:pic>
        <p:pic>
          <p:nvPicPr>
            <p:cNvPr id="221" name="Google Shape;221;p12"/>
            <p:cNvPicPr preferRelativeResize="0"/>
            <p:nvPr/>
          </p:nvPicPr>
          <p:blipFill rotWithShape="1">
            <a:blip r:embed="rId7">
              <a:alphaModFix/>
            </a:blip>
            <a:srcRect b="0" l="0" r="0" t="0"/>
            <a:stretch/>
          </p:blipFill>
          <p:spPr>
            <a:xfrm rot="-5400000">
              <a:off x="2551030" y="2841484"/>
              <a:ext cx="2057400" cy="593888"/>
            </a:xfrm>
            <a:prstGeom prst="rect">
              <a:avLst/>
            </a:prstGeom>
            <a:noFill/>
            <a:ln>
              <a:noFill/>
            </a:ln>
          </p:spPr>
        </p:pic>
        <p:pic>
          <p:nvPicPr>
            <p:cNvPr id="222" name="Google Shape;222;p12"/>
            <p:cNvPicPr preferRelativeResize="0"/>
            <p:nvPr/>
          </p:nvPicPr>
          <p:blipFill rotWithShape="1">
            <a:blip r:embed="rId8">
              <a:alphaModFix/>
            </a:blip>
            <a:srcRect b="0" l="0" r="0" t="0"/>
            <a:stretch/>
          </p:blipFill>
          <p:spPr>
            <a:xfrm>
              <a:off x="5181600" y="850744"/>
              <a:ext cx="2057400" cy="380619"/>
            </a:xfrm>
            <a:prstGeom prst="rect">
              <a:avLst/>
            </a:prstGeom>
            <a:noFill/>
            <a:ln>
              <a:noFill/>
            </a:ln>
          </p:spPr>
        </p:pic>
      </p:grpSp>
      <p:sp>
        <p:nvSpPr>
          <p:cNvPr id="223" name="Google Shape;223;p12"/>
          <p:cNvSpPr/>
          <p:nvPr/>
        </p:nvSpPr>
        <p:spPr>
          <a:xfrm rot="10800000">
            <a:off x="2877734" y="4259151"/>
            <a:ext cx="646131" cy="368252"/>
          </a:xfrm>
          <a:prstGeom prst="rightArrow">
            <a:avLst>
              <a:gd fmla="val 50000" name="adj1"/>
              <a:gd fmla="val 50000" name="adj2"/>
            </a:avLst>
          </a:prstGeom>
          <a:solidFill>
            <a:schemeClr val="dk1"/>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nvGrpSpPr>
          <p:cNvPr id="224" name="Google Shape;224;p12"/>
          <p:cNvGrpSpPr/>
          <p:nvPr/>
        </p:nvGrpSpPr>
        <p:grpSpPr>
          <a:xfrm>
            <a:off x="1639981" y="5173726"/>
            <a:ext cx="3357260" cy="908182"/>
            <a:chOff x="2325058" y="4648200"/>
            <a:chExt cx="4243251" cy="457200"/>
          </a:xfrm>
        </p:grpSpPr>
        <p:cxnSp>
          <p:nvCxnSpPr>
            <p:cNvPr id="225" name="Google Shape;225;p12"/>
            <p:cNvCxnSpPr/>
            <p:nvPr/>
          </p:nvCxnSpPr>
          <p:spPr>
            <a:xfrm flipH="1" rot="10800000">
              <a:off x="4739509" y="4648200"/>
              <a:ext cx="1828800" cy="457200"/>
            </a:xfrm>
            <a:prstGeom prst="bentConnector3">
              <a:avLst>
                <a:gd fmla="val 145383" name="adj1"/>
              </a:avLst>
            </a:prstGeom>
            <a:solidFill>
              <a:srgbClr val="7499BE"/>
            </a:solidFill>
            <a:ln cap="flat" cmpd="sng" w="69850">
              <a:solidFill>
                <a:schemeClr val="dk1"/>
              </a:solidFill>
              <a:prstDash val="solid"/>
              <a:round/>
              <a:headEnd len="sm" w="sm" type="none"/>
              <a:tailEnd len="med" w="med" type="triangle"/>
            </a:ln>
          </p:spPr>
        </p:cxnSp>
        <p:cxnSp>
          <p:nvCxnSpPr>
            <p:cNvPr id="226" name="Google Shape;226;p12"/>
            <p:cNvCxnSpPr/>
            <p:nvPr/>
          </p:nvCxnSpPr>
          <p:spPr>
            <a:xfrm>
              <a:off x="2325058" y="4648200"/>
              <a:ext cx="2743200" cy="457200"/>
            </a:xfrm>
            <a:prstGeom prst="bentConnector3">
              <a:avLst>
                <a:gd fmla="val 94759" name="adj1"/>
              </a:avLst>
            </a:prstGeom>
            <a:solidFill>
              <a:srgbClr val="7499BE"/>
            </a:solidFill>
            <a:ln cap="flat" cmpd="sng" w="69850">
              <a:solidFill>
                <a:schemeClr val="dk1"/>
              </a:solidFill>
              <a:prstDash val="solid"/>
              <a:round/>
              <a:headEnd len="sm" w="sm" type="none"/>
              <a:tailEnd len="sm" w="sm" type="none"/>
            </a:ln>
          </p:spPr>
        </p:cxnSp>
      </p:grpSp>
      <p:sp>
        <p:nvSpPr>
          <p:cNvPr id="227" name="Google Shape;227;p12"/>
          <p:cNvSpPr/>
          <p:nvPr/>
        </p:nvSpPr>
        <p:spPr>
          <a:xfrm rot="9281200">
            <a:off x="5920310" y="4116239"/>
            <a:ext cx="861659" cy="491089"/>
          </a:xfrm>
          <a:prstGeom prst="rightArrow">
            <a:avLst>
              <a:gd fmla="val 50000" name="adj1"/>
              <a:gd fmla="val 50000" name="adj2"/>
            </a:avLst>
          </a:prstGeom>
          <a:solidFill>
            <a:schemeClr val="accent2"/>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descr="society-pic.png" id="228" name="Google Shape;228;p12"/>
          <p:cNvPicPr preferRelativeResize="0"/>
          <p:nvPr/>
        </p:nvPicPr>
        <p:blipFill rotWithShape="1">
          <a:blip r:embed="rId9">
            <a:alphaModFix/>
          </a:blip>
          <a:srcRect b="0" l="0" r="0" t="0"/>
          <a:stretch/>
        </p:blipFill>
        <p:spPr>
          <a:xfrm>
            <a:off x="671558" y="3811439"/>
            <a:ext cx="2147842" cy="1362222"/>
          </a:xfrm>
          <a:prstGeom prst="rect">
            <a:avLst/>
          </a:prstGeom>
          <a:noFill/>
          <a:ln>
            <a:noFill/>
          </a:ln>
        </p:spPr>
      </p:pic>
      <p:pic>
        <p:nvPicPr>
          <p:cNvPr id="229" name="Google Shape;229;p12"/>
          <p:cNvPicPr preferRelativeResize="0"/>
          <p:nvPr/>
        </p:nvPicPr>
        <p:blipFill rotWithShape="1">
          <a:blip r:embed="rId10">
            <a:alphaModFix/>
          </a:blip>
          <a:srcRect b="0" l="0" r="0" t="0"/>
          <a:stretch/>
        </p:blipFill>
        <p:spPr>
          <a:xfrm>
            <a:off x="7010400" y="2592239"/>
            <a:ext cx="1856278" cy="289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Driving Challenge: Representativity</a:t>
            </a:r>
            <a:endParaRPr/>
          </a:p>
        </p:txBody>
      </p:sp>
      <p:sp>
        <p:nvSpPr>
          <p:cNvPr id="236" name="Google Shape;236;p13"/>
          <p:cNvSpPr/>
          <p:nvPr/>
        </p:nvSpPr>
        <p:spPr>
          <a:xfrm>
            <a:off x="0" y="2468899"/>
            <a:ext cx="2781365" cy="2781366"/>
          </a:xfrm>
          <a:prstGeom prst="ellipse">
            <a:avLst/>
          </a:prstGeom>
          <a:solidFill>
            <a:srgbClr val="B7CCE4"/>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13"/>
          <p:cNvSpPr txBox="1"/>
          <p:nvPr/>
        </p:nvSpPr>
        <p:spPr>
          <a:xfrm>
            <a:off x="768692" y="1987281"/>
            <a:ext cx="1923387" cy="371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The World</a:t>
            </a:r>
            <a:endParaRPr b="0" i="0" sz="1400" u="none" cap="none" strike="noStrike">
              <a:solidFill>
                <a:srgbClr val="000000"/>
              </a:solidFill>
              <a:latin typeface="Arial"/>
              <a:ea typeface="Arial"/>
              <a:cs typeface="Arial"/>
              <a:sym typeface="Arial"/>
            </a:endParaRPr>
          </a:p>
        </p:txBody>
      </p:sp>
      <p:sp>
        <p:nvSpPr>
          <p:cNvPr id="238" name="Google Shape;238;p13"/>
          <p:cNvSpPr txBox="1"/>
          <p:nvPr/>
        </p:nvSpPr>
        <p:spPr>
          <a:xfrm>
            <a:off x="3881719" y="1995261"/>
            <a:ext cx="1933914" cy="371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Social Media</a:t>
            </a:r>
            <a:endParaRPr b="0" i="0" sz="1400" u="none" cap="none" strike="noStrike">
              <a:solidFill>
                <a:srgbClr val="000000"/>
              </a:solidFill>
              <a:latin typeface="Arial"/>
              <a:ea typeface="Arial"/>
              <a:cs typeface="Arial"/>
              <a:sym typeface="Arial"/>
            </a:endParaRPr>
          </a:p>
        </p:txBody>
      </p:sp>
      <p:pic>
        <p:nvPicPr>
          <p:cNvPr descr="05m.tif" id="239" name="Google Shape;239;p13"/>
          <p:cNvPicPr preferRelativeResize="0"/>
          <p:nvPr/>
        </p:nvPicPr>
        <p:blipFill rotWithShape="1">
          <a:blip r:embed="rId3">
            <a:alphaModFix/>
          </a:blip>
          <a:srcRect b="0" l="0" r="0" t="0"/>
          <a:stretch/>
        </p:blipFill>
        <p:spPr>
          <a:xfrm>
            <a:off x="462640" y="2774031"/>
            <a:ext cx="718376" cy="927120"/>
          </a:xfrm>
          <a:prstGeom prst="rect">
            <a:avLst/>
          </a:prstGeom>
          <a:noFill/>
          <a:ln>
            <a:noFill/>
          </a:ln>
        </p:spPr>
      </p:pic>
      <p:pic>
        <p:nvPicPr>
          <p:cNvPr descr="23f.tif" id="240" name="Google Shape;240;p13"/>
          <p:cNvPicPr preferRelativeResize="0"/>
          <p:nvPr/>
        </p:nvPicPr>
        <p:blipFill rotWithShape="1">
          <a:blip r:embed="rId4">
            <a:alphaModFix/>
          </a:blip>
          <a:srcRect b="0" l="0" r="0" t="0"/>
          <a:stretch/>
        </p:blipFill>
        <p:spPr>
          <a:xfrm>
            <a:off x="473608" y="4042650"/>
            <a:ext cx="655302" cy="738185"/>
          </a:xfrm>
          <a:prstGeom prst="rect">
            <a:avLst/>
          </a:prstGeom>
          <a:noFill/>
          <a:ln>
            <a:noFill/>
          </a:ln>
        </p:spPr>
      </p:pic>
      <p:pic>
        <p:nvPicPr>
          <p:cNvPr descr="03m.tif" id="241" name="Google Shape;241;p13"/>
          <p:cNvPicPr preferRelativeResize="0"/>
          <p:nvPr/>
        </p:nvPicPr>
        <p:blipFill rotWithShape="1">
          <a:blip r:embed="rId5">
            <a:alphaModFix/>
          </a:blip>
          <a:srcRect b="0" l="0" r="0" t="0"/>
          <a:stretch/>
        </p:blipFill>
        <p:spPr>
          <a:xfrm>
            <a:off x="1983226" y="3633620"/>
            <a:ext cx="346042" cy="444238"/>
          </a:xfrm>
          <a:prstGeom prst="rect">
            <a:avLst/>
          </a:prstGeom>
          <a:noFill/>
          <a:ln>
            <a:noFill/>
          </a:ln>
        </p:spPr>
      </p:pic>
      <p:pic>
        <p:nvPicPr>
          <p:cNvPr descr="27f.tif" id="242" name="Google Shape;242;p13"/>
          <p:cNvPicPr preferRelativeResize="0"/>
          <p:nvPr/>
        </p:nvPicPr>
        <p:blipFill rotWithShape="1">
          <a:blip r:embed="rId6">
            <a:alphaModFix/>
          </a:blip>
          <a:srcRect b="0" l="0" r="0" t="0"/>
          <a:stretch/>
        </p:blipFill>
        <p:spPr>
          <a:xfrm>
            <a:off x="1292372" y="4576645"/>
            <a:ext cx="460569" cy="544530"/>
          </a:xfrm>
          <a:prstGeom prst="rect">
            <a:avLst/>
          </a:prstGeom>
          <a:noFill/>
          <a:ln>
            <a:noFill/>
          </a:ln>
        </p:spPr>
      </p:pic>
      <p:sp>
        <p:nvSpPr>
          <p:cNvPr id="243" name="Google Shape;243;p13"/>
          <p:cNvSpPr/>
          <p:nvPr/>
        </p:nvSpPr>
        <p:spPr>
          <a:xfrm>
            <a:off x="3581400" y="2774031"/>
            <a:ext cx="2534553" cy="2347145"/>
          </a:xfrm>
          <a:custGeom>
            <a:rect b="b" l="l" r="r" t="t"/>
            <a:pathLst>
              <a:path extrusionOk="0" h="3135982" w="3386376">
                <a:moveTo>
                  <a:pt x="0" y="0"/>
                </a:moveTo>
                <a:lnTo>
                  <a:pt x="846594" y="1097594"/>
                </a:lnTo>
                <a:lnTo>
                  <a:pt x="3386376" y="1128954"/>
                </a:lnTo>
                <a:lnTo>
                  <a:pt x="893627" y="3135982"/>
                </a:lnTo>
                <a:lnTo>
                  <a:pt x="0" y="0"/>
                </a:lnTo>
                <a:close/>
              </a:path>
            </a:pathLst>
          </a:custGeom>
          <a:solidFill>
            <a:srgbClr val="B7CCE4"/>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03m.tif" id="244" name="Google Shape;244;p13"/>
          <p:cNvPicPr preferRelativeResize="0"/>
          <p:nvPr/>
        </p:nvPicPr>
        <p:blipFill rotWithShape="1">
          <a:blip r:embed="rId7">
            <a:alphaModFix/>
          </a:blip>
          <a:srcRect b="0" l="0" r="0" t="0"/>
          <a:stretch/>
        </p:blipFill>
        <p:spPr>
          <a:xfrm>
            <a:off x="4865097" y="3631900"/>
            <a:ext cx="584156" cy="749922"/>
          </a:xfrm>
          <a:prstGeom prst="rect">
            <a:avLst/>
          </a:prstGeom>
          <a:noFill/>
          <a:ln>
            <a:noFill/>
          </a:ln>
        </p:spPr>
      </p:pic>
      <p:pic>
        <p:nvPicPr>
          <p:cNvPr descr="27f.tif" id="245" name="Google Shape;245;p13"/>
          <p:cNvPicPr preferRelativeResize="0"/>
          <p:nvPr/>
        </p:nvPicPr>
        <p:blipFill rotWithShape="1">
          <a:blip r:embed="rId8">
            <a:alphaModFix/>
          </a:blip>
          <a:srcRect b="0" l="0" r="0" t="0"/>
          <a:stretch/>
        </p:blipFill>
        <p:spPr>
          <a:xfrm>
            <a:off x="4135217" y="4170580"/>
            <a:ext cx="670216" cy="792395"/>
          </a:xfrm>
          <a:prstGeom prst="rect">
            <a:avLst/>
          </a:prstGeom>
          <a:noFill/>
          <a:ln>
            <a:noFill/>
          </a:ln>
        </p:spPr>
      </p:pic>
      <p:pic>
        <p:nvPicPr>
          <p:cNvPr descr="05m.tif" id="246" name="Google Shape;246;p13"/>
          <p:cNvPicPr preferRelativeResize="0"/>
          <p:nvPr/>
        </p:nvPicPr>
        <p:blipFill rotWithShape="1">
          <a:blip r:embed="rId9">
            <a:alphaModFix/>
          </a:blip>
          <a:srcRect b="0" l="0" r="0" t="0"/>
          <a:stretch/>
        </p:blipFill>
        <p:spPr>
          <a:xfrm>
            <a:off x="3822966" y="3305427"/>
            <a:ext cx="252064" cy="325308"/>
          </a:xfrm>
          <a:prstGeom prst="rect">
            <a:avLst/>
          </a:prstGeom>
          <a:noFill/>
          <a:ln>
            <a:noFill/>
          </a:ln>
        </p:spPr>
      </p:pic>
      <p:sp>
        <p:nvSpPr>
          <p:cNvPr id="247" name="Google Shape;247;p13"/>
          <p:cNvSpPr txBox="1"/>
          <p:nvPr/>
        </p:nvSpPr>
        <p:spPr>
          <a:xfrm>
            <a:off x="6726767" y="1981200"/>
            <a:ext cx="26458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Sampled Social Data</a:t>
            </a:r>
            <a:endParaRPr b="0" i="0" sz="1400" u="none" cap="none" strike="noStrike">
              <a:solidFill>
                <a:srgbClr val="000000"/>
              </a:solidFill>
              <a:latin typeface="Arial"/>
              <a:ea typeface="Arial"/>
              <a:cs typeface="Arial"/>
              <a:sym typeface="Arial"/>
            </a:endParaRPr>
          </a:p>
        </p:txBody>
      </p:sp>
      <p:sp>
        <p:nvSpPr>
          <p:cNvPr id="248" name="Google Shape;248;p13"/>
          <p:cNvSpPr/>
          <p:nvPr/>
        </p:nvSpPr>
        <p:spPr>
          <a:xfrm>
            <a:off x="6324600" y="3396022"/>
            <a:ext cx="844851" cy="786293"/>
          </a:xfrm>
          <a:prstGeom prst="stripedRightArrow">
            <a:avLst>
              <a:gd fmla="val 50000" name="adj1"/>
              <a:gd fmla="val 50000" name="adj2"/>
            </a:avLst>
          </a:prstGeom>
          <a:solidFill>
            <a:srgbClr val="D8D8D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49" name="Google Shape;249;p13"/>
          <p:cNvGrpSpPr/>
          <p:nvPr/>
        </p:nvGrpSpPr>
        <p:grpSpPr>
          <a:xfrm>
            <a:off x="2833768" y="3396022"/>
            <a:ext cx="844851" cy="786293"/>
            <a:chOff x="2833768" y="3521777"/>
            <a:chExt cx="844851" cy="786293"/>
          </a:xfrm>
        </p:grpSpPr>
        <p:sp>
          <p:nvSpPr>
            <p:cNvPr id="250" name="Google Shape;250;p13"/>
            <p:cNvSpPr/>
            <p:nvPr/>
          </p:nvSpPr>
          <p:spPr>
            <a:xfrm>
              <a:off x="2833768" y="3521777"/>
              <a:ext cx="844851" cy="786293"/>
            </a:xfrm>
            <a:prstGeom prst="stripedRightArrow">
              <a:avLst>
                <a:gd fmla="val 50000" name="adj1"/>
                <a:gd fmla="val 50000" name="adj2"/>
              </a:avLst>
            </a:prstGeom>
            <a:solidFill>
              <a:srgbClr val="D8D8D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13"/>
            <p:cNvSpPr/>
            <p:nvPr/>
          </p:nvSpPr>
          <p:spPr>
            <a:xfrm>
              <a:off x="2999346" y="3733019"/>
              <a:ext cx="363807" cy="363807"/>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sp>
        <p:nvSpPr>
          <p:cNvPr id="252" name="Google Shape;252;p13"/>
          <p:cNvSpPr/>
          <p:nvPr/>
        </p:nvSpPr>
        <p:spPr>
          <a:xfrm>
            <a:off x="6490179" y="3607264"/>
            <a:ext cx="363807" cy="363807"/>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grpSp>
        <p:nvGrpSpPr>
          <p:cNvPr id="253" name="Google Shape;253;p13"/>
          <p:cNvGrpSpPr/>
          <p:nvPr/>
        </p:nvGrpSpPr>
        <p:grpSpPr>
          <a:xfrm>
            <a:off x="7239000" y="3455645"/>
            <a:ext cx="659644" cy="609600"/>
            <a:chOff x="6858000" y="3352800"/>
            <a:chExt cx="2540178" cy="2347466"/>
          </a:xfrm>
        </p:grpSpPr>
        <p:sp>
          <p:nvSpPr>
            <p:cNvPr id="254" name="Google Shape;254;p13"/>
            <p:cNvSpPr/>
            <p:nvPr/>
          </p:nvSpPr>
          <p:spPr>
            <a:xfrm>
              <a:off x="6858000" y="3352800"/>
              <a:ext cx="2540178" cy="2347466"/>
            </a:xfrm>
            <a:custGeom>
              <a:rect b="b" l="l" r="r" t="t"/>
              <a:pathLst>
                <a:path extrusionOk="0" h="2347466" w="2540178">
                  <a:moveTo>
                    <a:pt x="0" y="0"/>
                  </a:moveTo>
                  <a:lnTo>
                    <a:pt x="641459" y="859455"/>
                  </a:lnTo>
                  <a:lnTo>
                    <a:pt x="2540178" y="846627"/>
                  </a:lnTo>
                  <a:lnTo>
                    <a:pt x="1295747" y="1423873"/>
                  </a:lnTo>
                  <a:lnTo>
                    <a:pt x="679947" y="2347466"/>
                  </a:lnTo>
                  <a:lnTo>
                    <a:pt x="795409" y="1346907"/>
                  </a:lnTo>
                  <a:lnTo>
                    <a:pt x="0" y="0"/>
                  </a:lnTo>
                  <a:close/>
                </a:path>
              </a:pathLst>
            </a:custGeom>
            <a:solidFill>
              <a:srgbClr val="B7CCE4"/>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05m.tif" id="255" name="Google Shape;255;p13"/>
            <p:cNvPicPr preferRelativeResize="0"/>
            <p:nvPr/>
          </p:nvPicPr>
          <p:blipFill rotWithShape="1">
            <a:blip r:embed="rId10">
              <a:alphaModFix/>
            </a:blip>
            <a:srcRect b="0" l="0" r="0" t="0"/>
            <a:stretch/>
          </p:blipFill>
          <p:spPr>
            <a:xfrm>
              <a:off x="7239000" y="3962400"/>
              <a:ext cx="152400" cy="196684"/>
            </a:xfrm>
            <a:prstGeom prst="rect">
              <a:avLst/>
            </a:prstGeom>
            <a:noFill/>
            <a:ln>
              <a:noFill/>
            </a:ln>
          </p:spPr>
        </p:pic>
        <p:pic>
          <p:nvPicPr>
            <p:cNvPr descr="03m.tif" id="256" name="Google Shape;256;p13"/>
            <p:cNvPicPr preferRelativeResize="0"/>
            <p:nvPr/>
          </p:nvPicPr>
          <p:blipFill rotWithShape="1">
            <a:blip r:embed="rId11">
              <a:alphaModFix/>
            </a:blip>
            <a:srcRect b="0" l="0" r="0" t="0"/>
            <a:stretch/>
          </p:blipFill>
          <p:spPr>
            <a:xfrm>
              <a:off x="8382000" y="4191000"/>
              <a:ext cx="346730" cy="445122"/>
            </a:xfrm>
            <a:prstGeom prst="rect">
              <a:avLst/>
            </a:prstGeom>
            <a:noFill/>
            <a:ln>
              <a:noFill/>
            </a:ln>
          </p:spPr>
        </p:pic>
        <p:pic>
          <p:nvPicPr>
            <p:cNvPr descr="27f.tif" id="257" name="Google Shape;257;p13"/>
            <p:cNvPicPr preferRelativeResize="0"/>
            <p:nvPr/>
          </p:nvPicPr>
          <p:blipFill rotWithShape="1">
            <a:blip r:embed="rId12">
              <a:alphaModFix/>
            </a:blip>
            <a:srcRect b="0" l="0" r="0" t="0"/>
            <a:stretch/>
          </p:blipFill>
          <p:spPr>
            <a:xfrm>
              <a:off x="7549845" y="4800601"/>
              <a:ext cx="451155" cy="533400"/>
            </a:xfrm>
            <a:prstGeom prst="rect">
              <a:avLst/>
            </a:prstGeom>
            <a:noFill/>
            <a:ln>
              <a:noFill/>
            </a:ln>
          </p:spPr>
        </p:pic>
      </p:grpSp>
      <p:grpSp>
        <p:nvGrpSpPr>
          <p:cNvPr id="258" name="Google Shape;258;p13"/>
          <p:cNvGrpSpPr/>
          <p:nvPr/>
        </p:nvGrpSpPr>
        <p:grpSpPr>
          <a:xfrm>
            <a:off x="609600" y="4038546"/>
            <a:ext cx="5334000" cy="2413054"/>
            <a:chOff x="609600" y="4038546"/>
            <a:chExt cx="5334000" cy="2413054"/>
          </a:xfrm>
        </p:grpSpPr>
        <p:pic>
          <p:nvPicPr>
            <p:cNvPr id="259" name="Google Shape;259;p13"/>
            <p:cNvPicPr preferRelativeResize="0"/>
            <p:nvPr/>
          </p:nvPicPr>
          <p:blipFill rotWithShape="1">
            <a:blip r:embed="rId13">
              <a:alphaModFix/>
            </a:blip>
            <a:srcRect b="0" l="0" r="0" t="0"/>
            <a:stretch/>
          </p:blipFill>
          <p:spPr>
            <a:xfrm>
              <a:off x="609600" y="5181600"/>
              <a:ext cx="2552700" cy="1253038"/>
            </a:xfrm>
            <a:prstGeom prst="rect">
              <a:avLst/>
            </a:prstGeom>
            <a:noFill/>
            <a:ln>
              <a:noFill/>
            </a:ln>
          </p:spPr>
        </p:pic>
        <p:pic>
          <p:nvPicPr>
            <p:cNvPr id="260" name="Google Shape;260;p13"/>
            <p:cNvPicPr preferRelativeResize="0"/>
            <p:nvPr/>
          </p:nvPicPr>
          <p:blipFill rotWithShape="1">
            <a:blip r:embed="rId14">
              <a:alphaModFix/>
            </a:blip>
            <a:srcRect b="0" l="0" r="0" t="0"/>
            <a:stretch/>
          </p:blipFill>
          <p:spPr>
            <a:xfrm>
              <a:off x="3352800" y="5177046"/>
              <a:ext cx="2590800" cy="1274554"/>
            </a:xfrm>
            <a:prstGeom prst="rect">
              <a:avLst/>
            </a:prstGeom>
            <a:noFill/>
            <a:ln>
              <a:noFill/>
            </a:ln>
          </p:spPr>
        </p:pic>
        <p:cxnSp>
          <p:nvCxnSpPr>
            <p:cNvPr id="261" name="Google Shape;261;p13"/>
            <p:cNvCxnSpPr>
              <a:stCxn id="260" idx="0"/>
            </p:cNvCxnSpPr>
            <p:nvPr/>
          </p:nvCxnSpPr>
          <p:spPr>
            <a:xfrm rot="10800000">
              <a:off x="3505200" y="4038546"/>
              <a:ext cx="1143000" cy="1138500"/>
            </a:xfrm>
            <a:prstGeom prst="straightConnector1">
              <a:avLst/>
            </a:prstGeom>
            <a:noFill/>
            <a:ln cap="flat" cmpd="sng" w="25400">
              <a:solidFill>
                <a:schemeClr val="dk1"/>
              </a:solidFill>
              <a:prstDash val="solid"/>
              <a:round/>
              <a:headEnd len="sm" w="sm" type="none"/>
              <a:tailEnd len="med" w="med" type="stealth"/>
            </a:ln>
          </p:spPr>
        </p:cxnSp>
        <p:cxnSp>
          <p:nvCxnSpPr>
            <p:cNvPr id="262" name="Google Shape;262;p13"/>
            <p:cNvCxnSpPr>
              <a:stCxn id="259" idx="0"/>
            </p:cNvCxnSpPr>
            <p:nvPr/>
          </p:nvCxnSpPr>
          <p:spPr>
            <a:xfrm flipH="1" rot="10800000">
              <a:off x="1885950" y="4038600"/>
              <a:ext cx="1162200" cy="1143000"/>
            </a:xfrm>
            <a:prstGeom prst="straightConnector1">
              <a:avLst/>
            </a:prstGeom>
            <a:noFill/>
            <a:ln cap="flat" cmpd="sng" w="25400">
              <a:solidFill>
                <a:schemeClr val="dk1"/>
              </a:solidFill>
              <a:prstDash val="solid"/>
              <a:round/>
              <a:headEnd len="sm" w="sm" type="none"/>
              <a:tailEnd len="med" w="med" type="stealth"/>
            </a:ln>
          </p:spPr>
        </p:cxnSp>
      </p:grpSp>
      <p:grpSp>
        <p:nvGrpSpPr>
          <p:cNvPr id="263" name="Google Shape;263;p13"/>
          <p:cNvGrpSpPr/>
          <p:nvPr/>
        </p:nvGrpSpPr>
        <p:grpSpPr>
          <a:xfrm>
            <a:off x="5867400" y="2388845"/>
            <a:ext cx="3048000" cy="3048000"/>
            <a:chOff x="4419600" y="990600"/>
            <a:chExt cx="3048000" cy="3048000"/>
          </a:xfrm>
        </p:grpSpPr>
        <p:grpSp>
          <p:nvGrpSpPr>
            <p:cNvPr id="264" name="Google Shape;264;p13"/>
            <p:cNvGrpSpPr/>
            <p:nvPr/>
          </p:nvGrpSpPr>
          <p:grpSpPr>
            <a:xfrm>
              <a:off x="5336267" y="1447799"/>
              <a:ext cx="1978933" cy="1828801"/>
              <a:chOff x="6858000" y="3352800"/>
              <a:chExt cx="2540178" cy="2347466"/>
            </a:xfrm>
          </p:grpSpPr>
          <p:sp>
            <p:nvSpPr>
              <p:cNvPr id="265" name="Google Shape;265;p13"/>
              <p:cNvSpPr/>
              <p:nvPr/>
            </p:nvSpPr>
            <p:spPr>
              <a:xfrm>
                <a:off x="6858000" y="3352800"/>
                <a:ext cx="2540178" cy="2347466"/>
              </a:xfrm>
              <a:custGeom>
                <a:rect b="b" l="l" r="r" t="t"/>
                <a:pathLst>
                  <a:path extrusionOk="0" h="2347466" w="2540178">
                    <a:moveTo>
                      <a:pt x="0" y="0"/>
                    </a:moveTo>
                    <a:lnTo>
                      <a:pt x="641459" y="859455"/>
                    </a:lnTo>
                    <a:lnTo>
                      <a:pt x="2540178" y="846627"/>
                    </a:lnTo>
                    <a:lnTo>
                      <a:pt x="1295747" y="1423873"/>
                    </a:lnTo>
                    <a:lnTo>
                      <a:pt x="679947" y="2347466"/>
                    </a:lnTo>
                    <a:lnTo>
                      <a:pt x="795409" y="1346907"/>
                    </a:lnTo>
                    <a:lnTo>
                      <a:pt x="0" y="0"/>
                    </a:lnTo>
                    <a:close/>
                  </a:path>
                </a:pathLst>
              </a:custGeom>
              <a:solidFill>
                <a:srgbClr val="B7CCE4"/>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05m.tif" id="266" name="Google Shape;266;p13"/>
              <p:cNvPicPr preferRelativeResize="0"/>
              <p:nvPr/>
            </p:nvPicPr>
            <p:blipFill rotWithShape="1">
              <a:blip r:embed="rId15">
                <a:alphaModFix/>
              </a:blip>
              <a:srcRect b="0" l="0" r="0" t="0"/>
              <a:stretch/>
            </p:blipFill>
            <p:spPr>
              <a:xfrm>
                <a:off x="7239000" y="3962400"/>
                <a:ext cx="152400" cy="196684"/>
              </a:xfrm>
              <a:prstGeom prst="rect">
                <a:avLst/>
              </a:prstGeom>
              <a:noFill/>
              <a:ln>
                <a:noFill/>
              </a:ln>
            </p:spPr>
          </p:pic>
          <p:pic>
            <p:nvPicPr>
              <p:cNvPr descr="03m.tif" id="267" name="Google Shape;267;p13"/>
              <p:cNvPicPr preferRelativeResize="0"/>
              <p:nvPr/>
            </p:nvPicPr>
            <p:blipFill rotWithShape="1">
              <a:blip r:embed="rId16">
                <a:alphaModFix/>
              </a:blip>
              <a:srcRect b="0" l="0" r="0" t="0"/>
              <a:stretch/>
            </p:blipFill>
            <p:spPr>
              <a:xfrm>
                <a:off x="8382000" y="4191000"/>
                <a:ext cx="346730" cy="445122"/>
              </a:xfrm>
              <a:prstGeom prst="rect">
                <a:avLst/>
              </a:prstGeom>
              <a:noFill/>
              <a:ln>
                <a:noFill/>
              </a:ln>
            </p:spPr>
          </p:pic>
          <p:pic>
            <p:nvPicPr>
              <p:cNvPr descr="27f.tif" id="268" name="Google Shape;268;p13"/>
              <p:cNvPicPr preferRelativeResize="0"/>
              <p:nvPr/>
            </p:nvPicPr>
            <p:blipFill rotWithShape="1">
              <a:blip r:embed="rId17">
                <a:alphaModFix/>
              </a:blip>
              <a:srcRect b="0" l="0" r="0" t="0"/>
              <a:stretch/>
            </p:blipFill>
            <p:spPr>
              <a:xfrm>
                <a:off x="7549845" y="4800601"/>
                <a:ext cx="451155" cy="533400"/>
              </a:xfrm>
              <a:prstGeom prst="rect">
                <a:avLst/>
              </a:prstGeom>
              <a:noFill/>
              <a:ln>
                <a:noFill/>
              </a:ln>
            </p:spPr>
          </p:pic>
        </p:grpSp>
        <p:pic>
          <p:nvPicPr>
            <p:cNvPr id="269" name="Google Shape;269;p13"/>
            <p:cNvPicPr preferRelativeResize="0"/>
            <p:nvPr/>
          </p:nvPicPr>
          <p:blipFill rotWithShape="1">
            <a:blip r:embed="rId18">
              <a:alphaModFix/>
            </a:blip>
            <a:srcRect b="0" l="0" r="0" t="0"/>
            <a:stretch/>
          </p:blipFill>
          <p:spPr>
            <a:xfrm flipH="1">
              <a:off x="4419600" y="990600"/>
              <a:ext cx="3048000" cy="3048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Goals of [SM] Analysis</a:t>
            </a:r>
            <a:endParaRPr/>
          </a:p>
        </p:txBody>
      </p:sp>
      <p:sp>
        <p:nvSpPr>
          <p:cNvPr id="275" name="Google Shape;275;p14"/>
          <p:cNvSpPr txBox="1"/>
          <p:nvPr>
            <p:ph idx="1" type="body"/>
          </p:nvPr>
        </p:nvSpPr>
        <p:spPr>
          <a:xfrm>
            <a:off x="228600" y="1143000"/>
            <a:ext cx="87630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b="1" lang="en-US"/>
              <a:t>Type I:</a:t>
            </a:r>
            <a:r>
              <a:rPr lang="en-US"/>
              <a:t> To understand phenomena specific to social software systems. </a:t>
            </a:r>
            <a:endParaRPr/>
          </a:p>
          <a:p>
            <a:pPr indent="-342840" lvl="0" marL="342840" rtl="0" algn="l">
              <a:lnSpc>
                <a:spcPct val="100000"/>
              </a:lnSpc>
              <a:spcBef>
                <a:spcPts val="640"/>
              </a:spcBef>
              <a:spcAft>
                <a:spcPts val="0"/>
              </a:spcAft>
              <a:buClr>
                <a:schemeClr val="dk1"/>
              </a:buClr>
              <a:buSzPts val="3200"/>
              <a:buChar char="•"/>
            </a:pPr>
            <a:r>
              <a:rPr b="1" lang="en-US"/>
              <a:t>Type II:</a:t>
            </a:r>
            <a:r>
              <a:rPr lang="en-US"/>
              <a:t> To understand and influence phenomena beyond social platforms.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Threats to </a:t>
            </a:r>
            <a:r>
              <a:rPr i="1" lang="en-US" u="sng"/>
              <a:t>Validity</a:t>
            </a:r>
            <a:r>
              <a:rPr lang="en-US"/>
              <a:t> of SM Analysis</a:t>
            </a:r>
            <a:endParaRPr i="1" u="sng"/>
          </a:p>
        </p:txBody>
      </p:sp>
      <p:sp>
        <p:nvSpPr>
          <p:cNvPr id="282" name="Google Shape;282;p15"/>
          <p:cNvSpPr txBox="1"/>
          <p:nvPr>
            <p:ph idx="1" type="body"/>
          </p:nvPr>
        </p:nvSpPr>
        <p:spPr>
          <a:xfrm>
            <a:off x="152401" y="1143000"/>
            <a:ext cx="884024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b="1" lang="en-US"/>
              <a:t>Construct Validity:</a:t>
            </a:r>
            <a:r>
              <a:rPr lang="en-US"/>
              <a:t> Are you measuring what you think you are measuring?</a:t>
            </a:r>
            <a:endParaRPr/>
          </a:p>
          <a:p>
            <a:pPr indent="-342840" lvl="0" marL="342840" rtl="0" algn="l">
              <a:lnSpc>
                <a:spcPct val="100000"/>
              </a:lnSpc>
              <a:spcBef>
                <a:spcPts val="640"/>
              </a:spcBef>
              <a:spcAft>
                <a:spcPts val="0"/>
              </a:spcAft>
              <a:buClr>
                <a:schemeClr val="dk1"/>
              </a:buClr>
              <a:buSzPts val="3200"/>
              <a:buChar char="•"/>
            </a:pPr>
            <a:r>
              <a:rPr b="1" lang="en-US"/>
              <a:t>Internal Validity:</a:t>
            </a:r>
            <a:r>
              <a:rPr lang="en-US"/>
              <a:t> Does your analysis lead from the measurements to your conclusions?</a:t>
            </a:r>
            <a:endParaRPr/>
          </a:p>
          <a:p>
            <a:pPr indent="-342840" lvl="0" marL="342840" rtl="0" algn="l">
              <a:lnSpc>
                <a:spcPct val="100000"/>
              </a:lnSpc>
              <a:spcBef>
                <a:spcPts val="640"/>
              </a:spcBef>
              <a:spcAft>
                <a:spcPts val="0"/>
              </a:spcAft>
              <a:buClr>
                <a:schemeClr val="dk1"/>
              </a:buClr>
              <a:buSzPts val="3200"/>
              <a:buChar char="•"/>
            </a:pPr>
            <a:r>
              <a:rPr b="1" lang="en-US"/>
              <a:t>External Validity: </a:t>
            </a:r>
            <a:r>
              <a:rPr lang="en-US"/>
              <a:t>To what extent findings generalize?</a:t>
            </a:r>
            <a:endParaRPr/>
          </a:p>
          <a:p>
            <a:pPr indent="-285700" lvl="1" marL="742819" rtl="0" algn="l">
              <a:lnSpc>
                <a:spcPct val="100000"/>
              </a:lnSpc>
              <a:spcBef>
                <a:spcPts val="560"/>
              </a:spcBef>
              <a:spcAft>
                <a:spcPts val="0"/>
              </a:spcAft>
              <a:buClr>
                <a:schemeClr val="dk1"/>
              </a:buClr>
              <a:buSzPts val="2800"/>
              <a:buChar char="–"/>
            </a:pPr>
            <a:r>
              <a:rPr i="1" lang="en-US"/>
              <a:t>Ecological validity: </a:t>
            </a:r>
            <a:r>
              <a:rPr lang="en-US"/>
              <a:t>Does your experimental setup reflect the reality you are trying to study?</a:t>
            </a:r>
            <a:endParaRPr/>
          </a:p>
          <a:p>
            <a:pPr indent="-285700" lvl="1" marL="742819" rtl="0" algn="l">
              <a:lnSpc>
                <a:spcPct val="100000"/>
              </a:lnSpc>
              <a:spcBef>
                <a:spcPts val="560"/>
              </a:spcBef>
              <a:spcAft>
                <a:spcPts val="0"/>
              </a:spcAft>
              <a:buClr>
                <a:schemeClr val="dk1"/>
              </a:buClr>
              <a:buSzPts val="2800"/>
              <a:buChar char="–"/>
            </a:pPr>
            <a:r>
              <a:rPr i="1" lang="en-US"/>
              <a:t>Temporal validity: </a:t>
            </a:r>
            <a:r>
              <a:rPr lang="en-US"/>
              <a:t>Things change with time. Does this invalidate the conclusions?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Bias Taxonomy</a:t>
            </a:r>
            <a:endParaRPr/>
          </a:p>
        </p:txBody>
      </p:sp>
      <p:sp>
        <p:nvSpPr>
          <p:cNvPr id="288" name="Google Shape;288;p16"/>
          <p:cNvSpPr txBox="1"/>
          <p:nvPr>
            <p:ph idx="1" type="body"/>
          </p:nvPr>
        </p:nvSpPr>
        <p:spPr>
          <a:xfrm>
            <a:off x="827484" y="2052920"/>
            <a:ext cx="6709906" cy="4195481"/>
          </a:xfrm>
          <a:prstGeom prst="rect">
            <a:avLst/>
          </a:prstGeom>
          <a:noFill/>
          <a:ln>
            <a:noFill/>
          </a:ln>
        </p:spPr>
        <p:txBody>
          <a:bodyPr anchorCtr="0" anchor="t" bIns="45700" lIns="91400" spcFirstLastPara="1" rIns="91400" wrap="square" tIns="45700">
            <a:noAutofit/>
          </a:bodyPr>
          <a:lstStyle/>
          <a:p>
            <a:pPr indent="-139640" lvl="0" marL="342840" rtl="0" algn="l">
              <a:lnSpc>
                <a:spcPct val="100000"/>
              </a:lnSpc>
              <a:spcBef>
                <a:spcPts val="0"/>
              </a:spcBef>
              <a:spcAft>
                <a:spcPts val="0"/>
              </a:spcAft>
              <a:buClr>
                <a:schemeClr val="dk1"/>
              </a:buClr>
              <a:buSzPts val="3200"/>
              <a:buNone/>
            </a:pPr>
            <a:r>
              <a:t/>
            </a:r>
            <a:endParaRPr/>
          </a:p>
        </p:txBody>
      </p:sp>
      <p:pic>
        <p:nvPicPr>
          <p:cNvPr id="289" name="Google Shape;289;p16"/>
          <p:cNvPicPr preferRelativeResize="0"/>
          <p:nvPr/>
        </p:nvPicPr>
        <p:blipFill rotWithShape="1">
          <a:blip r:embed="rId3">
            <a:alphaModFix/>
          </a:blip>
          <a:srcRect b="0" l="0" r="0" t="0"/>
          <a:stretch/>
        </p:blipFill>
        <p:spPr>
          <a:xfrm>
            <a:off x="0" y="1132404"/>
            <a:ext cx="9144000" cy="51921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How do biases manifest?</a:t>
            </a:r>
            <a:endParaRPr/>
          </a:p>
        </p:txBody>
      </p:sp>
      <p:sp>
        <p:nvSpPr>
          <p:cNvPr id="295" name="Google Shape;295;p17"/>
          <p:cNvSpPr txBox="1"/>
          <p:nvPr>
            <p:ph idx="1" type="body"/>
          </p:nvPr>
        </p:nvSpPr>
        <p:spPr>
          <a:xfrm>
            <a:off x="76200" y="1066800"/>
            <a:ext cx="89154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Population Biases</a:t>
            </a:r>
            <a:endParaRPr/>
          </a:p>
          <a:p>
            <a:pPr indent="-342840" lvl="0" marL="342840" rtl="0" algn="l">
              <a:lnSpc>
                <a:spcPct val="100000"/>
              </a:lnSpc>
              <a:spcBef>
                <a:spcPts val="640"/>
              </a:spcBef>
              <a:spcAft>
                <a:spcPts val="0"/>
              </a:spcAft>
              <a:buClr>
                <a:schemeClr val="dk1"/>
              </a:buClr>
              <a:buSzPts val="3200"/>
              <a:buChar char="•"/>
            </a:pPr>
            <a:r>
              <a:rPr lang="en-US"/>
              <a:t>Behavioral Biases</a:t>
            </a:r>
            <a:endParaRPr/>
          </a:p>
          <a:p>
            <a:pPr indent="-342840" lvl="0" marL="342840" rtl="0" algn="l">
              <a:lnSpc>
                <a:spcPct val="100000"/>
              </a:lnSpc>
              <a:spcBef>
                <a:spcPts val="640"/>
              </a:spcBef>
              <a:spcAft>
                <a:spcPts val="0"/>
              </a:spcAft>
              <a:buClr>
                <a:schemeClr val="dk1"/>
              </a:buClr>
              <a:buSzPts val="3200"/>
              <a:buChar char="•"/>
            </a:pPr>
            <a:r>
              <a:rPr lang="en-US"/>
              <a:t>Content Production Biases</a:t>
            </a:r>
            <a:endParaRPr/>
          </a:p>
          <a:p>
            <a:pPr indent="-342840" lvl="0" marL="342840" rtl="0" algn="l">
              <a:lnSpc>
                <a:spcPct val="100000"/>
              </a:lnSpc>
              <a:spcBef>
                <a:spcPts val="640"/>
              </a:spcBef>
              <a:spcAft>
                <a:spcPts val="0"/>
              </a:spcAft>
              <a:buClr>
                <a:schemeClr val="dk1"/>
              </a:buClr>
              <a:buSzPts val="3200"/>
              <a:buChar char="•"/>
            </a:pPr>
            <a:r>
              <a:rPr lang="en-US"/>
              <a:t>Linking Biases</a:t>
            </a:r>
            <a:endParaRPr/>
          </a:p>
          <a:p>
            <a:pPr indent="-342840" lvl="0" marL="342840" rtl="0" algn="l">
              <a:lnSpc>
                <a:spcPct val="100000"/>
              </a:lnSpc>
              <a:spcBef>
                <a:spcPts val="640"/>
              </a:spcBef>
              <a:spcAft>
                <a:spcPts val="0"/>
              </a:spcAft>
              <a:buClr>
                <a:schemeClr val="dk1"/>
              </a:buClr>
              <a:buSzPts val="3200"/>
              <a:buChar char="•"/>
            </a:pPr>
            <a:r>
              <a:rPr lang="en-US"/>
              <a:t>Temporal Biases</a:t>
            </a:r>
            <a:endParaRPr/>
          </a:p>
          <a:p>
            <a:pPr indent="-342840" lvl="0" marL="342840" rtl="0" algn="l">
              <a:lnSpc>
                <a:spcPct val="100000"/>
              </a:lnSpc>
              <a:spcBef>
                <a:spcPts val="640"/>
              </a:spcBef>
              <a:spcAft>
                <a:spcPts val="0"/>
              </a:spcAft>
              <a:buClr>
                <a:schemeClr val="dk1"/>
              </a:buClr>
              <a:buSzPts val="3200"/>
              <a:buChar char="•"/>
            </a:pPr>
            <a:r>
              <a:rPr lang="en-US"/>
              <a:t>Redundancy Biases</a:t>
            </a:r>
            <a:endParaRPr/>
          </a:p>
          <a:p>
            <a:pPr indent="-139640" lvl="0" marL="34284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Population Biases</a:t>
            </a:r>
            <a:endParaRPr/>
          </a:p>
        </p:txBody>
      </p:sp>
      <p:sp>
        <p:nvSpPr>
          <p:cNvPr id="301" name="Google Shape;301;p18"/>
          <p:cNvSpPr txBox="1"/>
          <p:nvPr>
            <p:ph idx="1" type="body"/>
          </p:nvPr>
        </p:nvSpPr>
        <p:spPr>
          <a:xfrm>
            <a:off x="228600" y="1066800"/>
            <a:ext cx="87630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Demographic information of sample does not match  target population.</a:t>
            </a:r>
            <a:endParaRPr/>
          </a:p>
        </p:txBody>
      </p:sp>
      <p:pic>
        <p:nvPicPr>
          <p:cNvPr id="302" name="Google Shape;302;p18"/>
          <p:cNvPicPr preferRelativeResize="0"/>
          <p:nvPr/>
        </p:nvPicPr>
        <p:blipFill rotWithShape="1">
          <a:blip r:embed="rId3">
            <a:alphaModFix/>
          </a:blip>
          <a:srcRect b="0" l="0" r="0" t="0"/>
          <a:stretch/>
        </p:blipFill>
        <p:spPr>
          <a:xfrm>
            <a:off x="419100" y="2057400"/>
            <a:ext cx="8305800" cy="50434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sz="3600"/>
              <a:t>Demographics Attracted to Twitter</a:t>
            </a:r>
            <a:endParaRPr/>
          </a:p>
        </p:txBody>
      </p:sp>
      <p:pic>
        <p:nvPicPr>
          <p:cNvPr id="308" name="Google Shape;308;p19"/>
          <p:cNvPicPr preferRelativeResize="0"/>
          <p:nvPr/>
        </p:nvPicPr>
        <p:blipFill rotWithShape="1">
          <a:blip r:embed="rId3">
            <a:alphaModFix/>
          </a:blip>
          <a:srcRect b="0" l="0" r="0" t="0"/>
          <a:stretch/>
        </p:blipFill>
        <p:spPr>
          <a:xfrm>
            <a:off x="479425" y="626306"/>
            <a:ext cx="8185150" cy="2638864"/>
          </a:xfrm>
          <a:prstGeom prst="rect">
            <a:avLst/>
          </a:prstGeom>
          <a:noFill/>
          <a:ln>
            <a:noFill/>
          </a:ln>
        </p:spPr>
      </p:pic>
      <p:pic>
        <p:nvPicPr>
          <p:cNvPr id="309" name="Google Shape;309;p19"/>
          <p:cNvPicPr preferRelativeResize="0"/>
          <p:nvPr/>
        </p:nvPicPr>
        <p:blipFill rotWithShape="1">
          <a:blip r:embed="rId4">
            <a:alphaModFix/>
          </a:blip>
          <a:srcRect b="0" l="0" r="0" t="0"/>
          <a:stretch/>
        </p:blipFill>
        <p:spPr>
          <a:xfrm>
            <a:off x="31750" y="3238500"/>
            <a:ext cx="9080500" cy="2933700"/>
          </a:xfrm>
          <a:prstGeom prst="rect">
            <a:avLst/>
          </a:prstGeom>
          <a:noFill/>
          <a:ln>
            <a:noFill/>
          </a:ln>
        </p:spPr>
      </p:pic>
      <p:sp>
        <p:nvSpPr>
          <p:cNvPr id="310" name="Google Shape;310;p19"/>
          <p:cNvSpPr txBox="1"/>
          <p:nvPr/>
        </p:nvSpPr>
        <p:spPr>
          <a:xfrm>
            <a:off x="7157548" y="6248400"/>
            <a:ext cx="19547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Mislove et al. 2012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2"/>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a:t>“Hidden Biases of Good People”</a:t>
            </a:r>
            <a:endParaRPr/>
          </a:p>
        </p:txBody>
      </p:sp>
      <p:sp>
        <p:nvSpPr>
          <p:cNvPr id="77" name="Google Shape;77;p2"/>
          <p:cNvSpPr txBox="1"/>
          <p:nvPr>
            <p:ph idx="1" type="body"/>
          </p:nvPr>
        </p:nvSpPr>
        <p:spPr>
          <a:xfrm>
            <a:off x="76200" y="960120"/>
            <a:ext cx="8694420" cy="5440680"/>
          </a:xfrm>
          <a:prstGeom prst="rect">
            <a:avLst/>
          </a:prstGeom>
          <a:noFill/>
          <a:ln>
            <a:noFill/>
          </a:ln>
        </p:spPr>
        <p:txBody>
          <a:bodyPr anchorCtr="0" anchor="t" bIns="45700" lIns="91400" spcFirstLastPara="1" rIns="91400" wrap="square" tIns="45700">
            <a:normAutofit/>
          </a:bodyPr>
          <a:lstStyle/>
          <a:p>
            <a:pPr indent="-342840" lvl="0" marL="342840" rtl="0" algn="l">
              <a:lnSpc>
                <a:spcPct val="100000"/>
              </a:lnSpc>
              <a:spcBef>
                <a:spcPts val="0"/>
              </a:spcBef>
              <a:spcAft>
                <a:spcPts val="0"/>
              </a:spcAft>
              <a:buClr>
                <a:srgbClr val="0D0163"/>
              </a:buClr>
              <a:buSzPts val="3200"/>
              <a:buChar char="•"/>
            </a:pPr>
            <a:r>
              <a:rPr lang="en-US"/>
              <a:t>Bias is subjective</a:t>
            </a:r>
            <a:endParaRPr/>
          </a:p>
          <a:p>
            <a:pPr indent="-285700" lvl="1" marL="742819" rtl="0" algn="l">
              <a:lnSpc>
                <a:spcPct val="100000"/>
              </a:lnSpc>
              <a:spcBef>
                <a:spcPts val="560"/>
              </a:spcBef>
              <a:spcAft>
                <a:spcPts val="0"/>
              </a:spcAft>
              <a:buClr>
                <a:srgbClr val="0D0163"/>
              </a:buClr>
              <a:buSzPts val="2800"/>
              <a:buChar char="–"/>
            </a:pPr>
            <a:r>
              <a:rPr lang="en-US"/>
              <a:t>It’s not easy to point out one’s own bias</a:t>
            </a:r>
            <a:endParaRPr/>
          </a:p>
          <a:p>
            <a:pPr indent="-342840" lvl="0" marL="342840" rtl="0" algn="l">
              <a:lnSpc>
                <a:spcPct val="100000"/>
              </a:lnSpc>
              <a:spcBef>
                <a:spcPts val="640"/>
              </a:spcBef>
              <a:spcAft>
                <a:spcPts val="0"/>
              </a:spcAft>
              <a:buClr>
                <a:srgbClr val="0D0163"/>
              </a:buClr>
              <a:buSzPts val="3200"/>
              <a:buChar char="•"/>
            </a:pPr>
            <a:r>
              <a:rPr lang="en-US"/>
              <a:t>Hidden bias can influence our behavior without our noticing its influence</a:t>
            </a:r>
            <a:endParaRPr/>
          </a:p>
          <a:p>
            <a:pPr indent="-342840" lvl="0" marL="342840" rtl="0" algn="l">
              <a:lnSpc>
                <a:spcPct val="100000"/>
              </a:lnSpc>
              <a:spcBef>
                <a:spcPts val="640"/>
              </a:spcBef>
              <a:spcAft>
                <a:spcPts val="0"/>
              </a:spcAft>
              <a:buClr>
                <a:srgbClr val="0D0163"/>
              </a:buClr>
              <a:buSzPts val="3200"/>
              <a:buChar char="•"/>
            </a:pPr>
            <a:r>
              <a:rPr lang="en-US"/>
              <a:t>Bias results from our limited knowledge, experience, and information overloading.</a:t>
            </a:r>
            <a:endParaRPr/>
          </a:p>
          <a:p>
            <a:pPr indent="-342840" lvl="0" marL="342840" rtl="0" algn="l">
              <a:lnSpc>
                <a:spcPct val="100000"/>
              </a:lnSpc>
              <a:spcBef>
                <a:spcPts val="640"/>
              </a:spcBef>
              <a:spcAft>
                <a:spcPts val="0"/>
              </a:spcAft>
              <a:buClr>
                <a:srgbClr val="0D0163"/>
              </a:buClr>
              <a:buSzPts val="3200"/>
              <a:buChar char="•"/>
            </a:pPr>
            <a:r>
              <a:rPr lang="en-US"/>
              <a:t>If it is inevitable for humans to have bias,</a:t>
            </a:r>
            <a:br>
              <a:rPr lang="en-US"/>
            </a:br>
            <a:r>
              <a:rPr lang="en-US"/>
              <a:t>can machines help us to be balanced </a:t>
            </a:r>
            <a:br>
              <a:rPr lang="en-US"/>
            </a:br>
            <a:r>
              <a:rPr lang="en-US"/>
              <a:t>and fair?</a:t>
            </a:r>
            <a:endParaRPr/>
          </a:p>
        </p:txBody>
      </p:sp>
      <p:pic>
        <p:nvPicPr>
          <p:cNvPr id="78" name="Google Shape;78;p2"/>
          <p:cNvPicPr preferRelativeResize="0"/>
          <p:nvPr/>
        </p:nvPicPr>
        <p:blipFill rotWithShape="1">
          <a:blip r:embed="rId3">
            <a:alphaModFix/>
          </a:blip>
          <a:srcRect b="0" l="0" r="0" t="0"/>
          <a:stretch/>
        </p:blipFill>
        <p:spPr>
          <a:xfrm>
            <a:off x="7315200" y="3680460"/>
            <a:ext cx="1898123" cy="28471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type="title"/>
          </p:nvPr>
        </p:nvSpPr>
        <p:spPr>
          <a:xfrm>
            <a:off x="0" y="19967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200"/>
              <a:buFont typeface="Calibri"/>
              <a:buNone/>
            </a:pPr>
            <a:r>
              <a:rPr lang="en-US" sz="3200"/>
              <a:t>Different Demographics, Different Growth Rates</a:t>
            </a:r>
            <a:endParaRPr/>
          </a:p>
        </p:txBody>
      </p:sp>
      <p:pic>
        <p:nvPicPr>
          <p:cNvPr id="317" name="Google Shape;317;p20"/>
          <p:cNvPicPr preferRelativeResize="0"/>
          <p:nvPr/>
        </p:nvPicPr>
        <p:blipFill rotWithShape="1">
          <a:blip r:embed="rId3">
            <a:alphaModFix/>
          </a:blip>
          <a:srcRect b="0" l="0" r="0" t="0"/>
          <a:stretch/>
        </p:blipFill>
        <p:spPr>
          <a:xfrm>
            <a:off x="1295400" y="1073526"/>
            <a:ext cx="6364025" cy="2645825"/>
          </a:xfrm>
          <a:prstGeom prst="rect">
            <a:avLst/>
          </a:prstGeom>
          <a:noFill/>
          <a:ln>
            <a:noFill/>
          </a:ln>
        </p:spPr>
      </p:pic>
      <p:pic>
        <p:nvPicPr>
          <p:cNvPr id="318" name="Google Shape;318;p20"/>
          <p:cNvPicPr preferRelativeResize="0"/>
          <p:nvPr/>
        </p:nvPicPr>
        <p:blipFill rotWithShape="1">
          <a:blip r:embed="rId4">
            <a:alphaModFix/>
          </a:blip>
          <a:srcRect b="0" l="0" r="0" t="0"/>
          <a:stretch/>
        </p:blipFill>
        <p:spPr>
          <a:xfrm>
            <a:off x="1626859" y="3668189"/>
            <a:ext cx="5701107" cy="2434362"/>
          </a:xfrm>
          <a:prstGeom prst="rect">
            <a:avLst/>
          </a:prstGeom>
          <a:noFill/>
          <a:ln>
            <a:noFill/>
          </a:ln>
        </p:spPr>
      </p:pic>
      <p:sp>
        <p:nvSpPr>
          <p:cNvPr id="319" name="Google Shape;319;p20"/>
          <p:cNvSpPr txBox="1"/>
          <p:nvPr/>
        </p:nvSpPr>
        <p:spPr>
          <a:xfrm>
            <a:off x="131375" y="6088125"/>
            <a:ext cx="7336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Hannák, Anikó, et al. "Bias in online freelance marketplaces: Evidence from taskrabbit and fiverr." </a:t>
            </a:r>
            <a:r>
              <a:rPr b="0" i="1" lang="en-US" sz="1000" u="none" cap="none" strike="noStrike">
                <a:solidFill>
                  <a:srgbClr val="222222"/>
                </a:solidFill>
                <a:highlight>
                  <a:srgbClr val="FFFFFF"/>
                </a:highlight>
                <a:latin typeface="Arial"/>
                <a:ea typeface="Arial"/>
                <a:cs typeface="Arial"/>
                <a:sym typeface="Arial"/>
              </a:rPr>
              <a:t>Proceedings of the 2017 ACM conference on computer supported cooperative work and social computing</a:t>
            </a:r>
            <a:r>
              <a:rPr b="0" i="0" lang="en-US" sz="1000" u="none" cap="none" strike="noStrike">
                <a:solidFill>
                  <a:srgbClr val="222222"/>
                </a:solidFill>
                <a:highlight>
                  <a:srgbClr val="FFFFFF"/>
                </a:highlight>
                <a:latin typeface="Arial"/>
                <a:ea typeface="Arial"/>
                <a:cs typeface="Arial"/>
                <a:sym typeface="Arial"/>
              </a:rPr>
              <a:t>. 2017.</a:t>
            </a:r>
            <a:endParaRPr b="0" i="0" sz="1400" u="none" cap="none" strike="noStrike">
              <a:solidFill>
                <a:srgbClr val="000000"/>
              </a:solidFill>
              <a:latin typeface="Arial"/>
              <a:ea typeface="Arial"/>
              <a:cs typeface="Arial"/>
              <a:sym typeface="Arial"/>
            </a:endParaRPr>
          </a:p>
        </p:txBody>
      </p:sp>
      <p:pic>
        <p:nvPicPr>
          <p:cNvPr id="320" name="Google Shape;320;p20"/>
          <p:cNvPicPr preferRelativeResize="0"/>
          <p:nvPr/>
        </p:nvPicPr>
        <p:blipFill rotWithShape="1">
          <a:blip r:embed="rId3">
            <a:alphaModFix/>
          </a:blip>
          <a:srcRect b="35942" l="0" r="85404" t="0"/>
          <a:stretch/>
        </p:blipFill>
        <p:spPr>
          <a:xfrm>
            <a:off x="889425" y="3602600"/>
            <a:ext cx="928874" cy="169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000"/>
              <a:buFont typeface="Calibri"/>
              <a:buNone/>
            </a:pPr>
            <a:r>
              <a:rPr lang="en-US" sz="4000"/>
              <a:t>Different Demographics, Different Users</a:t>
            </a:r>
            <a:endParaRPr/>
          </a:p>
        </p:txBody>
      </p:sp>
      <p:pic>
        <p:nvPicPr>
          <p:cNvPr id="327" name="Google Shape;327;p21"/>
          <p:cNvPicPr preferRelativeResize="0"/>
          <p:nvPr>
            <p:ph idx="1" type="body"/>
          </p:nvPr>
        </p:nvPicPr>
        <p:blipFill rotWithShape="1">
          <a:blip r:embed="rId3">
            <a:alphaModFix/>
          </a:blip>
          <a:srcRect b="0" l="0" r="0" t="0"/>
          <a:stretch/>
        </p:blipFill>
        <p:spPr>
          <a:xfrm>
            <a:off x="457200" y="1061857"/>
            <a:ext cx="2277900" cy="4845600"/>
          </a:xfrm>
          <a:prstGeom prst="rect">
            <a:avLst/>
          </a:prstGeom>
          <a:noFill/>
          <a:ln>
            <a:noFill/>
          </a:ln>
        </p:spPr>
      </p:pic>
      <p:pic>
        <p:nvPicPr>
          <p:cNvPr id="328" name="Google Shape;328;p21"/>
          <p:cNvPicPr preferRelativeResize="0"/>
          <p:nvPr/>
        </p:nvPicPr>
        <p:blipFill rotWithShape="1">
          <a:blip r:embed="rId4">
            <a:alphaModFix/>
          </a:blip>
          <a:srcRect b="0" l="0" r="0" t="0"/>
          <a:stretch/>
        </p:blipFill>
        <p:spPr>
          <a:xfrm>
            <a:off x="3639727" y="990600"/>
            <a:ext cx="2161738" cy="4783251"/>
          </a:xfrm>
          <a:prstGeom prst="rect">
            <a:avLst/>
          </a:prstGeom>
          <a:noFill/>
          <a:ln>
            <a:noFill/>
          </a:ln>
        </p:spPr>
      </p:pic>
      <p:pic>
        <p:nvPicPr>
          <p:cNvPr id="329" name="Google Shape;329;p21"/>
          <p:cNvPicPr preferRelativeResize="0"/>
          <p:nvPr/>
        </p:nvPicPr>
        <p:blipFill rotWithShape="1">
          <a:blip r:embed="rId5">
            <a:alphaModFix/>
          </a:blip>
          <a:srcRect b="0" l="0" r="0" t="0"/>
          <a:stretch/>
        </p:blipFill>
        <p:spPr>
          <a:xfrm>
            <a:off x="6442777" y="990600"/>
            <a:ext cx="2086372" cy="4916726"/>
          </a:xfrm>
          <a:prstGeom prst="rect">
            <a:avLst/>
          </a:prstGeom>
          <a:noFill/>
          <a:ln>
            <a:noFill/>
          </a:ln>
        </p:spPr>
      </p:pic>
      <p:sp>
        <p:nvSpPr>
          <p:cNvPr id="330" name="Google Shape;330;p21"/>
          <p:cNvSpPr txBox="1"/>
          <p:nvPr/>
        </p:nvSpPr>
        <p:spPr>
          <a:xfrm>
            <a:off x="367850" y="5956750"/>
            <a:ext cx="7336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Altenburger, Kristen, et al. "Are there gender differences in professional self-promotion? an empirical case study of linkedin profiles among recent mba graduates." </a:t>
            </a:r>
            <a:r>
              <a:rPr b="0" i="1" lang="en-US" sz="1000" u="none" cap="none" strike="noStrike">
                <a:solidFill>
                  <a:srgbClr val="222222"/>
                </a:solidFill>
                <a:highlight>
                  <a:srgbClr val="FFFFFF"/>
                </a:highlight>
                <a:latin typeface="Arial"/>
                <a:ea typeface="Arial"/>
                <a:cs typeface="Arial"/>
                <a:sym typeface="Arial"/>
              </a:rPr>
              <a:t>Proceedings of the International AAAI Conference on Web and Social Media</a:t>
            </a:r>
            <a:r>
              <a:rPr b="0" i="0" lang="en-US" sz="1000" u="none" cap="none" strike="noStrike">
                <a:solidFill>
                  <a:srgbClr val="222222"/>
                </a:solidFill>
                <a:highlight>
                  <a:srgbClr val="FFFFFF"/>
                </a:highlight>
                <a:latin typeface="Arial"/>
                <a:ea typeface="Arial"/>
                <a:cs typeface="Arial"/>
                <a:sym typeface="Arial"/>
              </a:rPr>
              <a:t>. Vol. 11. No. 1. 2017.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a:t>User Base Discrepancies</a:t>
            </a:r>
            <a:endParaRPr/>
          </a:p>
        </p:txBody>
      </p:sp>
      <p:sp>
        <p:nvSpPr>
          <p:cNvPr id="336" name="Google Shape;336;p22"/>
          <p:cNvSpPr txBox="1"/>
          <p:nvPr>
            <p:ph idx="1" type="body"/>
          </p:nvPr>
        </p:nvSpPr>
        <p:spPr>
          <a:xfrm>
            <a:off x="457200" y="1066800"/>
            <a:ext cx="8229600" cy="5318760"/>
          </a:xfrm>
          <a:prstGeom prst="rect">
            <a:avLst/>
          </a:prstGeom>
          <a:noFill/>
          <a:ln>
            <a:noFill/>
          </a:ln>
        </p:spPr>
        <p:txBody>
          <a:bodyPr anchorCtr="0" anchor="t" bIns="45700" lIns="91400" spcFirstLastPara="1" rIns="91400" wrap="square" tIns="45700">
            <a:normAutofit/>
          </a:bodyPr>
          <a:lstStyle/>
          <a:p>
            <a:pPr indent="-342840" lvl="0" marL="342840" rtl="0" algn="l">
              <a:lnSpc>
                <a:spcPct val="100000"/>
              </a:lnSpc>
              <a:spcBef>
                <a:spcPts val="0"/>
              </a:spcBef>
              <a:spcAft>
                <a:spcPts val="0"/>
              </a:spcAft>
              <a:buClr>
                <a:srgbClr val="0D0163"/>
              </a:buClr>
              <a:buSzPts val="3200"/>
              <a:buChar char="•"/>
            </a:pPr>
            <a:r>
              <a:rPr lang="en-US"/>
              <a:t>The user base is not a monolith.</a:t>
            </a:r>
            <a:br>
              <a:rPr lang="en-US"/>
            </a:br>
            <a:endParaRPr/>
          </a:p>
          <a:p>
            <a:pPr indent="-342840" lvl="0" marL="342840" rtl="0" algn="l">
              <a:lnSpc>
                <a:spcPct val="100000"/>
              </a:lnSpc>
              <a:spcBef>
                <a:spcPts val="640"/>
              </a:spcBef>
              <a:spcAft>
                <a:spcPts val="0"/>
              </a:spcAft>
              <a:buClr>
                <a:srgbClr val="0D0163"/>
              </a:buClr>
              <a:buSzPts val="3200"/>
              <a:buChar char="•"/>
            </a:pPr>
            <a:r>
              <a:rPr lang="en-US"/>
              <a:t>Different communities</a:t>
            </a:r>
            <a:br>
              <a:rPr lang="en-US"/>
            </a:br>
            <a:r>
              <a:rPr lang="en-US"/>
              <a:t>use the same features</a:t>
            </a:r>
            <a:br>
              <a:rPr lang="en-US"/>
            </a:br>
            <a:r>
              <a:rPr lang="en-US"/>
              <a:t>differently.</a:t>
            </a:r>
            <a:br>
              <a:rPr lang="en-US"/>
            </a:br>
            <a:endParaRPr/>
          </a:p>
          <a:p>
            <a:pPr indent="-342840" lvl="0" marL="342840" rtl="0" algn="l">
              <a:lnSpc>
                <a:spcPct val="100000"/>
              </a:lnSpc>
              <a:spcBef>
                <a:spcPts val="640"/>
              </a:spcBef>
              <a:spcAft>
                <a:spcPts val="0"/>
              </a:spcAft>
              <a:buClr>
                <a:srgbClr val="0D0163"/>
              </a:buClr>
              <a:buSzPts val="3200"/>
              <a:buChar char="•"/>
            </a:pPr>
            <a:r>
              <a:rPr lang="en-US"/>
              <a:t>Awareness is key to </a:t>
            </a:r>
            <a:br>
              <a:rPr lang="en-US"/>
            </a:br>
            <a:r>
              <a:rPr lang="en-US"/>
              <a:t>effectively interpret</a:t>
            </a:r>
            <a:br>
              <a:rPr lang="en-US"/>
            </a:br>
            <a:r>
              <a:rPr lang="en-US"/>
              <a:t>social media.</a:t>
            </a:r>
            <a:endParaRPr/>
          </a:p>
          <a:p>
            <a:pPr indent="-139640" lvl="0" marL="342840" rtl="0" algn="l">
              <a:lnSpc>
                <a:spcPct val="100000"/>
              </a:lnSpc>
              <a:spcBef>
                <a:spcPts val="640"/>
              </a:spcBef>
              <a:spcAft>
                <a:spcPts val="0"/>
              </a:spcAft>
              <a:buClr>
                <a:srgbClr val="0D0163"/>
              </a:buClr>
              <a:buSzPts val="3200"/>
              <a:buNone/>
            </a:pPr>
            <a:r>
              <a:t/>
            </a:r>
            <a:endParaRPr/>
          </a:p>
        </p:txBody>
      </p:sp>
      <p:pic>
        <p:nvPicPr>
          <p:cNvPr id="337" name="Google Shape;337;p22"/>
          <p:cNvPicPr preferRelativeResize="0"/>
          <p:nvPr/>
        </p:nvPicPr>
        <p:blipFill rotWithShape="1">
          <a:blip r:embed="rId3">
            <a:alphaModFix/>
          </a:blip>
          <a:srcRect b="0" l="0" r="32178" t="0"/>
          <a:stretch/>
        </p:blipFill>
        <p:spPr>
          <a:xfrm>
            <a:off x="5028769" y="2226393"/>
            <a:ext cx="3962831" cy="3183807"/>
          </a:xfrm>
          <a:prstGeom prst="rect">
            <a:avLst/>
          </a:prstGeom>
          <a:noFill/>
          <a:ln>
            <a:noFill/>
          </a:ln>
        </p:spPr>
      </p:pic>
      <p:sp>
        <p:nvSpPr>
          <p:cNvPr id="338" name="Google Shape;338;p22"/>
          <p:cNvSpPr/>
          <p:nvPr/>
        </p:nvSpPr>
        <p:spPr>
          <a:xfrm>
            <a:off x="3048000" y="5791200"/>
            <a:ext cx="6019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Hong, Lichan, Gregorio Convertino, and Ed H. Chi. "Language Matters In Twitter: A Large Scale Study." ICWSM (2011).</a:t>
            </a:r>
            <a:endParaRPr b="0" i="0" sz="1400" u="none" cap="none" strike="noStrike">
              <a:solidFill>
                <a:srgbClr val="000000"/>
              </a:solidFill>
              <a:latin typeface="Arial"/>
              <a:ea typeface="Arial"/>
              <a:cs typeface="Arial"/>
              <a:sym typeface="Arial"/>
            </a:endParaRPr>
          </a:p>
        </p:txBody>
      </p:sp>
      <p:grpSp>
        <p:nvGrpSpPr>
          <p:cNvPr id="339" name="Google Shape;339;p22"/>
          <p:cNvGrpSpPr/>
          <p:nvPr/>
        </p:nvGrpSpPr>
        <p:grpSpPr>
          <a:xfrm>
            <a:off x="989516" y="1295395"/>
            <a:ext cx="3125224" cy="4343362"/>
            <a:chOff x="4800600" y="762000"/>
            <a:chExt cx="3975100" cy="5524500"/>
          </a:xfrm>
        </p:grpSpPr>
        <p:pic>
          <p:nvPicPr>
            <p:cNvPr id="340" name="Google Shape;340;p22"/>
            <p:cNvPicPr preferRelativeResize="0"/>
            <p:nvPr/>
          </p:nvPicPr>
          <p:blipFill rotWithShape="1">
            <a:blip r:embed="rId4">
              <a:alphaModFix/>
            </a:blip>
            <a:srcRect b="0" l="0" r="0" t="0"/>
            <a:stretch/>
          </p:blipFill>
          <p:spPr>
            <a:xfrm>
              <a:off x="4800600" y="762000"/>
              <a:ext cx="3975100" cy="5524500"/>
            </a:xfrm>
            <a:prstGeom prst="rect">
              <a:avLst/>
            </a:prstGeom>
            <a:noFill/>
            <a:ln>
              <a:noFill/>
            </a:ln>
          </p:spPr>
        </p:pic>
        <p:cxnSp>
          <p:nvCxnSpPr>
            <p:cNvPr id="341" name="Google Shape;341;p22"/>
            <p:cNvCxnSpPr/>
            <p:nvPr/>
          </p:nvCxnSpPr>
          <p:spPr>
            <a:xfrm>
              <a:off x="7086600" y="4953000"/>
              <a:ext cx="1295400" cy="0"/>
            </a:xfrm>
            <a:prstGeom prst="straightConnector1">
              <a:avLst/>
            </a:prstGeom>
            <a:noFill/>
            <a:ln cap="flat" cmpd="sng" w="25400">
              <a:solidFill>
                <a:srgbClr val="FF0000"/>
              </a:solidFill>
              <a:prstDash val="solid"/>
              <a:round/>
              <a:headEnd len="sm" w="sm" type="none"/>
              <a:tailEnd len="sm" w="sm" type="none"/>
            </a:ln>
          </p:spPr>
        </p:cxnSp>
        <p:cxnSp>
          <p:nvCxnSpPr>
            <p:cNvPr id="342" name="Google Shape;342;p22"/>
            <p:cNvCxnSpPr/>
            <p:nvPr/>
          </p:nvCxnSpPr>
          <p:spPr>
            <a:xfrm>
              <a:off x="5181600" y="5181600"/>
              <a:ext cx="1600200" cy="0"/>
            </a:xfrm>
            <a:prstGeom prst="straightConnector1">
              <a:avLst/>
            </a:prstGeom>
            <a:noFill/>
            <a:ln cap="flat" cmpd="sng" w="25400">
              <a:solidFill>
                <a:srgbClr val="FF0000"/>
              </a:solidFill>
              <a:prstDash val="solid"/>
              <a:round/>
              <a:headEnd len="sm" w="sm" type="none"/>
              <a:tailEnd len="sm" w="sm" type="none"/>
            </a:ln>
          </p:spPr>
        </p:cxnSp>
      </p:grpSp>
      <p:sp>
        <p:nvSpPr>
          <p:cNvPr id="343" name="Google Shape;343;p22"/>
          <p:cNvSpPr/>
          <p:nvPr/>
        </p:nvSpPr>
        <p:spPr>
          <a:xfrm>
            <a:off x="4953000" y="4267200"/>
            <a:ext cx="4191000" cy="381000"/>
          </a:xfrm>
          <a:prstGeom prst="rect">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22"/>
          <p:cNvSpPr/>
          <p:nvPr/>
        </p:nvSpPr>
        <p:spPr>
          <a:xfrm>
            <a:off x="4953000" y="4800600"/>
            <a:ext cx="4178300" cy="381000"/>
          </a:xfrm>
          <a:prstGeom prst="rect">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a:t>User Base Evolution</a:t>
            </a:r>
            <a:endParaRPr/>
          </a:p>
        </p:txBody>
      </p:sp>
      <p:sp>
        <p:nvSpPr>
          <p:cNvPr id="350" name="Google Shape;350;p23"/>
          <p:cNvSpPr txBox="1"/>
          <p:nvPr>
            <p:ph idx="1" type="body"/>
          </p:nvPr>
        </p:nvSpPr>
        <p:spPr>
          <a:xfrm>
            <a:off x="457200" y="1066800"/>
            <a:ext cx="8229600" cy="5318760"/>
          </a:xfrm>
          <a:prstGeom prst="rect">
            <a:avLst/>
          </a:prstGeom>
          <a:noFill/>
          <a:ln>
            <a:noFill/>
          </a:ln>
        </p:spPr>
        <p:txBody>
          <a:bodyPr anchorCtr="0" anchor="t" bIns="45700" lIns="91400" spcFirstLastPara="1" rIns="91400" wrap="square" tIns="45700">
            <a:normAutofit/>
          </a:bodyPr>
          <a:lstStyle/>
          <a:p>
            <a:pPr indent="-342840" lvl="0" marL="342840" rtl="0" algn="l">
              <a:lnSpc>
                <a:spcPct val="100000"/>
              </a:lnSpc>
              <a:spcBef>
                <a:spcPts val="0"/>
              </a:spcBef>
              <a:spcAft>
                <a:spcPts val="0"/>
              </a:spcAft>
              <a:buClr>
                <a:srgbClr val="0D0163"/>
              </a:buClr>
              <a:buSzPts val="3200"/>
              <a:buChar char="•"/>
            </a:pPr>
            <a:r>
              <a:rPr lang="en-US"/>
              <a:t>As a site gains popularity, its user base changes.</a:t>
            </a:r>
            <a:endParaRPr/>
          </a:p>
          <a:p>
            <a:pPr indent="-342840" lvl="0" marL="342840" rtl="0" algn="l">
              <a:lnSpc>
                <a:spcPct val="100000"/>
              </a:lnSpc>
              <a:spcBef>
                <a:spcPts val="640"/>
              </a:spcBef>
              <a:spcAft>
                <a:spcPts val="0"/>
              </a:spcAft>
              <a:buClr>
                <a:srgbClr val="0D0163"/>
              </a:buClr>
              <a:buSzPts val="3200"/>
              <a:buChar char="•"/>
            </a:pPr>
            <a:r>
              <a:rPr lang="en-US"/>
              <a:t>This can also change the way a site is used.</a:t>
            </a:r>
            <a:endParaRPr/>
          </a:p>
        </p:txBody>
      </p:sp>
      <p:pic>
        <p:nvPicPr>
          <p:cNvPr id="351" name="Google Shape;351;p23"/>
          <p:cNvPicPr preferRelativeResize="0"/>
          <p:nvPr/>
        </p:nvPicPr>
        <p:blipFill rotWithShape="1">
          <a:blip r:embed="rId3">
            <a:alphaModFix/>
          </a:blip>
          <a:srcRect b="0" l="0" r="0" t="0"/>
          <a:stretch/>
        </p:blipFill>
        <p:spPr>
          <a:xfrm>
            <a:off x="473686" y="2667000"/>
            <a:ext cx="8196628" cy="3352800"/>
          </a:xfrm>
          <a:prstGeom prst="rect">
            <a:avLst/>
          </a:prstGeom>
          <a:noFill/>
          <a:ln>
            <a:noFill/>
          </a:ln>
        </p:spPr>
      </p:pic>
      <p:sp>
        <p:nvSpPr>
          <p:cNvPr id="352" name="Google Shape;352;p23"/>
          <p:cNvSpPr/>
          <p:nvPr/>
        </p:nvSpPr>
        <p:spPr>
          <a:xfrm>
            <a:off x="1447800" y="5983069"/>
            <a:ext cx="76621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Liu, Yabing, Chloe Kliman-Silver, and Alan Mislove. "The Tweets They Are a-Changin: Evolution of Twitter Users and Behavior." ICWSM. Vol. 30. 2014. 5-314.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How well do proxies fare?</a:t>
            </a:r>
            <a:endParaRPr/>
          </a:p>
        </p:txBody>
      </p:sp>
      <p:sp>
        <p:nvSpPr>
          <p:cNvPr id="358" name="Google Shape;358;p24"/>
          <p:cNvSpPr txBox="1"/>
          <p:nvPr>
            <p:ph idx="1" type="body"/>
          </p:nvPr>
        </p:nvSpPr>
        <p:spPr>
          <a:xfrm>
            <a:off x="76200" y="1066800"/>
            <a:ext cx="89154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Relation between proxy populations (e.g., users with location set to Los Angeles), and a target population (users in Los Angeles) is unknown [Ruths and Pfeffer 2014].</a:t>
            </a:r>
            <a:endParaRPr/>
          </a:p>
          <a:p>
            <a:pPr indent="-342840" lvl="0" marL="342840" rtl="0" algn="l">
              <a:lnSpc>
                <a:spcPct val="100000"/>
              </a:lnSpc>
              <a:spcBef>
                <a:spcPts val="640"/>
              </a:spcBef>
              <a:spcAft>
                <a:spcPts val="0"/>
              </a:spcAft>
              <a:buClr>
                <a:schemeClr val="dk1"/>
              </a:buClr>
              <a:buSzPts val="3200"/>
              <a:buChar char="•"/>
            </a:pPr>
            <a:r>
              <a:rPr lang="en-US"/>
              <a:t>Classification tailored to highly-connected folks:</a:t>
            </a:r>
            <a:endParaRPr/>
          </a:p>
          <a:p>
            <a:pPr indent="0" lvl="1" marL="457119" rtl="0" algn="l">
              <a:lnSpc>
                <a:spcPct val="100000"/>
              </a:lnSpc>
              <a:spcBef>
                <a:spcPts val="560"/>
              </a:spcBef>
              <a:spcAft>
                <a:spcPts val="0"/>
              </a:spcAft>
              <a:buClr>
                <a:schemeClr val="dk1"/>
              </a:buClr>
              <a:buSzPts val="28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br>
              <a:rPr lang="en-US"/>
            </a:br>
            <a:endParaRPr/>
          </a:p>
          <a:p>
            <a:pPr indent="-342840" lvl="0" marL="342840" rtl="0" algn="l">
              <a:lnSpc>
                <a:spcPct val="100000"/>
              </a:lnSpc>
              <a:spcBef>
                <a:spcPts val="640"/>
              </a:spcBef>
              <a:spcAft>
                <a:spcPts val="0"/>
              </a:spcAft>
              <a:buClr>
                <a:schemeClr val="dk1"/>
              </a:buClr>
              <a:buSzPts val="3200"/>
              <a:buChar char="•"/>
            </a:pPr>
            <a:r>
              <a:rPr lang="en-US"/>
              <a:t>Existing methods fail on “ordinary” users.</a:t>
            </a:r>
            <a:endParaRPr/>
          </a:p>
        </p:txBody>
      </p:sp>
      <p:pic>
        <p:nvPicPr>
          <p:cNvPr id="359" name="Google Shape;359;p24"/>
          <p:cNvPicPr preferRelativeResize="0"/>
          <p:nvPr/>
        </p:nvPicPr>
        <p:blipFill rotWithShape="1">
          <a:blip r:embed="rId3">
            <a:alphaModFix/>
          </a:blip>
          <a:srcRect b="0" l="0" r="0" t="0"/>
          <a:stretch/>
        </p:blipFill>
        <p:spPr>
          <a:xfrm>
            <a:off x="2286000" y="3733800"/>
            <a:ext cx="4489450" cy="1787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Exclusion Bias</a:t>
            </a:r>
            <a:endParaRPr/>
          </a:p>
        </p:txBody>
      </p:sp>
      <p:pic>
        <p:nvPicPr>
          <p:cNvPr descr="https://lh3.googleusercontent.com/oXebxW3id9sO7xhbXBYDIrqEhCwsGgsgb9rvxn_OHxNx5vkThzAcLJ89nEMWdBRl-kDJQhw_owElCtRrT26Y_AhLW6wXR6wdjnPSFZ4-LJR4xfr9ILng4HyMxXbBhD9OEFk-2tpp1Sk" id="365" name="Google Shape;365;p25"/>
          <p:cNvPicPr preferRelativeResize="0"/>
          <p:nvPr/>
        </p:nvPicPr>
        <p:blipFill rotWithShape="1">
          <a:blip r:embed="rId3">
            <a:alphaModFix/>
          </a:blip>
          <a:srcRect b="0" l="0" r="0" t="0"/>
          <a:stretch/>
        </p:blipFill>
        <p:spPr>
          <a:xfrm>
            <a:off x="0" y="1204913"/>
            <a:ext cx="9144000" cy="44465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Behavioral Biases</a:t>
            </a:r>
            <a:endParaRPr/>
          </a:p>
        </p:txBody>
      </p:sp>
      <p:sp>
        <p:nvSpPr>
          <p:cNvPr id="371" name="Google Shape;371;p26"/>
          <p:cNvSpPr txBox="1"/>
          <p:nvPr>
            <p:ph idx="1" type="body"/>
          </p:nvPr>
        </p:nvSpPr>
        <p:spPr>
          <a:xfrm>
            <a:off x="152400" y="1066800"/>
            <a:ext cx="87630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Differences in user behavior</a:t>
            </a:r>
            <a:endParaRPr/>
          </a:p>
          <a:p>
            <a:pPr indent="-285700" lvl="1" marL="742819" rtl="0" algn="l">
              <a:lnSpc>
                <a:spcPct val="100000"/>
              </a:lnSpc>
              <a:spcBef>
                <a:spcPts val="560"/>
              </a:spcBef>
              <a:spcAft>
                <a:spcPts val="0"/>
              </a:spcAft>
              <a:buClr>
                <a:schemeClr val="dk1"/>
              </a:buClr>
              <a:buSzPts val="2800"/>
              <a:buChar char="–"/>
            </a:pPr>
            <a:r>
              <a:rPr lang="en-US"/>
              <a:t>Across platforms</a:t>
            </a:r>
            <a:endParaRPr/>
          </a:p>
          <a:p>
            <a:pPr indent="-285700" lvl="1" marL="742819" rtl="0" algn="l">
              <a:lnSpc>
                <a:spcPct val="100000"/>
              </a:lnSpc>
              <a:spcBef>
                <a:spcPts val="560"/>
              </a:spcBef>
              <a:spcAft>
                <a:spcPts val="0"/>
              </a:spcAft>
              <a:buClr>
                <a:schemeClr val="dk1"/>
              </a:buClr>
              <a:buSzPts val="2800"/>
              <a:buChar char="–"/>
            </a:pPr>
            <a:r>
              <a:rPr lang="en-US"/>
              <a:t>Across contexts</a:t>
            </a:r>
            <a:endParaRPr/>
          </a:p>
          <a:p>
            <a:pPr indent="-285700" lvl="1" marL="742819" rtl="0" algn="l">
              <a:lnSpc>
                <a:spcPct val="100000"/>
              </a:lnSpc>
              <a:spcBef>
                <a:spcPts val="560"/>
              </a:spcBef>
              <a:spcAft>
                <a:spcPts val="0"/>
              </a:spcAft>
              <a:buClr>
                <a:schemeClr val="dk1"/>
              </a:buClr>
              <a:buSzPts val="2800"/>
              <a:buChar char="–"/>
            </a:pPr>
            <a:r>
              <a:rPr lang="en-US"/>
              <a:t>Across datasets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Interaction Biases</a:t>
            </a:r>
            <a:endParaRPr/>
          </a:p>
        </p:txBody>
      </p:sp>
      <p:sp>
        <p:nvSpPr>
          <p:cNvPr id="377" name="Google Shape;377;p27"/>
          <p:cNvSpPr txBox="1"/>
          <p:nvPr>
            <p:ph idx="1" type="body"/>
          </p:nvPr>
        </p:nvSpPr>
        <p:spPr>
          <a:xfrm>
            <a:off x="152400" y="1143000"/>
            <a:ext cx="87630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How users interact with each other.</a:t>
            </a:r>
            <a:endParaRPr/>
          </a:p>
        </p:txBody>
      </p:sp>
      <p:pic>
        <p:nvPicPr>
          <p:cNvPr id="378" name="Google Shape;378;p27"/>
          <p:cNvPicPr preferRelativeResize="0"/>
          <p:nvPr/>
        </p:nvPicPr>
        <p:blipFill rotWithShape="1">
          <a:blip r:embed="rId3">
            <a:alphaModFix/>
          </a:blip>
          <a:srcRect b="0" l="0" r="0" t="0"/>
          <a:stretch/>
        </p:blipFill>
        <p:spPr>
          <a:xfrm>
            <a:off x="0" y="1692665"/>
            <a:ext cx="4375150" cy="4006069"/>
          </a:xfrm>
          <a:prstGeom prst="rect">
            <a:avLst/>
          </a:prstGeom>
          <a:noFill/>
          <a:ln>
            <a:noFill/>
          </a:ln>
        </p:spPr>
      </p:pic>
      <p:pic>
        <p:nvPicPr>
          <p:cNvPr id="379" name="Google Shape;379;p27"/>
          <p:cNvPicPr preferRelativeResize="0"/>
          <p:nvPr/>
        </p:nvPicPr>
        <p:blipFill rotWithShape="1">
          <a:blip r:embed="rId4">
            <a:alphaModFix/>
          </a:blip>
          <a:srcRect b="0" l="0" r="0" t="0"/>
          <a:stretch/>
        </p:blipFill>
        <p:spPr>
          <a:xfrm>
            <a:off x="4241800" y="1702473"/>
            <a:ext cx="4826000" cy="4542118"/>
          </a:xfrm>
          <a:prstGeom prst="rect">
            <a:avLst/>
          </a:prstGeom>
          <a:noFill/>
          <a:ln>
            <a:noFill/>
          </a:ln>
        </p:spPr>
      </p:pic>
      <p:sp>
        <p:nvSpPr>
          <p:cNvPr id="380" name="Google Shape;380;p27"/>
          <p:cNvSpPr txBox="1"/>
          <p:nvPr/>
        </p:nvSpPr>
        <p:spPr>
          <a:xfrm>
            <a:off x="7017071" y="6244591"/>
            <a:ext cx="21269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[Burke ICWSM 2013]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Content Consumption Biases</a:t>
            </a:r>
            <a:endParaRPr/>
          </a:p>
        </p:txBody>
      </p:sp>
      <p:pic>
        <p:nvPicPr>
          <p:cNvPr id="386" name="Google Shape;386;p28"/>
          <p:cNvPicPr preferRelativeResize="0"/>
          <p:nvPr/>
        </p:nvPicPr>
        <p:blipFill rotWithShape="1">
          <a:blip r:embed="rId3">
            <a:alphaModFix/>
          </a:blip>
          <a:srcRect b="0" l="0" r="0" t="0"/>
          <a:stretch/>
        </p:blipFill>
        <p:spPr>
          <a:xfrm>
            <a:off x="0" y="861900"/>
            <a:ext cx="9144000" cy="5134199"/>
          </a:xfrm>
          <a:prstGeom prst="rect">
            <a:avLst/>
          </a:prstGeom>
          <a:noFill/>
          <a:ln>
            <a:noFill/>
          </a:ln>
        </p:spPr>
      </p:pic>
      <p:sp>
        <p:nvSpPr>
          <p:cNvPr id="387" name="Google Shape;387;p28"/>
          <p:cNvSpPr/>
          <p:nvPr/>
        </p:nvSpPr>
        <p:spPr>
          <a:xfrm>
            <a:off x="6858000" y="5715000"/>
            <a:ext cx="23622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8"/>
          <p:cNvSpPr txBox="1"/>
          <p:nvPr/>
        </p:nvSpPr>
        <p:spPr>
          <a:xfrm>
            <a:off x="257725" y="5996100"/>
            <a:ext cx="8547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Different demographics use social media, email, etc. at different frequencies</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Consumption Biases</a:t>
            </a:r>
            <a:endParaRPr/>
          </a:p>
        </p:txBody>
      </p:sp>
      <p:pic>
        <p:nvPicPr>
          <p:cNvPr id="395" name="Google Shape;395;p29"/>
          <p:cNvPicPr preferRelativeResize="0"/>
          <p:nvPr/>
        </p:nvPicPr>
        <p:blipFill rotWithShape="1">
          <a:blip r:embed="rId3">
            <a:alphaModFix/>
          </a:blip>
          <a:srcRect b="0" l="0" r="0" t="0"/>
          <a:stretch/>
        </p:blipFill>
        <p:spPr>
          <a:xfrm>
            <a:off x="159850" y="1094388"/>
            <a:ext cx="3725124" cy="4974026"/>
          </a:xfrm>
          <a:prstGeom prst="rect">
            <a:avLst/>
          </a:prstGeom>
          <a:noFill/>
          <a:ln>
            <a:noFill/>
          </a:ln>
        </p:spPr>
      </p:pic>
      <p:sp>
        <p:nvSpPr>
          <p:cNvPr id="396" name="Google Shape;396;p29"/>
          <p:cNvSpPr txBox="1"/>
          <p:nvPr/>
        </p:nvSpPr>
        <p:spPr>
          <a:xfrm>
            <a:off x="6923637" y="6172200"/>
            <a:ext cx="22131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[Kosinski, PNAS 2013]</a:t>
            </a:r>
            <a:endParaRPr b="0" i="0" sz="1400" u="none" cap="none" strike="noStrike">
              <a:solidFill>
                <a:srgbClr val="000000"/>
              </a:solidFill>
              <a:latin typeface="Arial"/>
              <a:ea typeface="Arial"/>
              <a:cs typeface="Arial"/>
              <a:sym typeface="Arial"/>
            </a:endParaRPr>
          </a:p>
        </p:txBody>
      </p:sp>
      <p:pic>
        <p:nvPicPr>
          <p:cNvPr id="397" name="Google Shape;397;p29"/>
          <p:cNvPicPr preferRelativeResize="0"/>
          <p:nvPr/>
        </p:nvPicPr>
        <p:blipFill rotWithShape="1">
          <a:blip r:embed="rId4">
            <a:alphaModFix/>
          </a:blip>
          <a:srcRect b="0" l="0" r="0" t="0"/>
          <a:stretch/>
        </p:blipFill>
        <p:spPr>
          <a:xfrm>
            <a:off x="4483100" y="1164725"/>
            <a:ext cx="3948526" cy="4855075"/>
          </a:xfrm>
          <a:prstGeom prst="rect">
            <a:avLst/>
          </a:prstGeom>
          <a:noFill/>
          <a:ln>
            <a:noFill/>
          </a:ln>
        </p:spPr>
      </p:pic>
      <p:sp>
        <p:nvSpPr>
          <p:cNvPr id="398" name="Google Shape;398;p29"/>
          <p:cNvSpPr txBox="1"/>
          <p:nvPr/>
        </p:nvSpPr>
        <p:spPr>
          <a:xfrm>
            <a:off x="730175" y="6113500"/>
            <a:ext cx="824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Consumption can predict demographics</a:t>
            </a:r>
            <a:endParaRPr b="1"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3"/>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a:t>Can Machines or Algorithms Help?</a:t>
            </a:r>
            <a:endParaRPr/>
          </a:p>
        </p:txBody>
      </p:sp>
      <p:sp>
        <p:nvSpPr>
          <p:cNvPr id="85" name="Google Shape;85;p3"/>
          <p:cNvSpPr txBox="1"/>
          <p:nvPr>
            <p:ph idx="1" type="body"/>
          </p:nvPr>
        </p:nvSpPr>
        <p:spPr>
          <a:xfrm>
            <a:off x="228600" y="990600"/>
            <a:ext cx="8763000" cy="5486400"/>
          </a:xfrm>
          <a:prstGeom prst="rect">
            <a:avLst/>
          </a:prstGeom>
          <a:noFill/>
          <a:ln>
            <a:noFill/>
          </a:ln>
        </p:spPr>
        <p:txBody>
          <a:bodyPr anchorCtr="0" anchor="t" bIns="45700" lIns="91400" spcFirstLastPara="1" rIns="91400" wrap="square" tIns="45700">
            <a:normAutofit lnSpcReduction="10000"/>
          </a:bodyPr>
          <a:lstStyle/>
          <a:p>
            <a:pPr indent="-342840" lvl="0" marL="342840" rtl="0" algn="l">
              <a:lnSpc>
                <a:spcPct val="100000"/>
              </a:lnSpc>
              <a:spcBef>
                <a:spcPts val="0"/>
              </a:spcBef>
              <a:spcAft>
                <a:spcPts val="0"/>
              </a:spcAft>
              <a:buClr>
                <a:srgbClr val="0D0163"/>
              </a:buClr>
              <a:buSzPts val="3200"/>
              <a:buChar char="•"/>
            </a:pPr>
            <a:r>
              <a:rPr lang="en-US"/>
              <a:t>Information overloading + our laziness     our reliance on machines or algorithms</a:t>
            </a:r>
            <a:endParaRPr/>
          </a:p>
          <a:p>
            <a:pPr indent="-342840" lvl="0" marL="342840" rtl="0" algn="l">
              <a:lnSpc>
                <a:spcPct val="100000"/>
              </a:lnSpc>
              <a:spcBef>
                <a:spcPts val="640"/>
              </a:spcBef>
              <a:spcAft>
                <a:spcPts val="0"/>
              </a:spcAft>
              <a:buClr>
                <a:srgbClr val="0D0163"/>
              </a:buClr>
              <a:buSzPts val="3200"/>
              <a:buChar char="•"/>
            </a:pPr>
            <a:r>
              <a:rPr lang="en-US"/>
              <a:t>With algorithms, everyone is judged according to the same rules</a:t>
            </a:r>
            <a:endParaRPr/>
          </a:p>
          <a:p>
            <a:pPr indent="-285700" lvl="1" marL="742819" rtl="0" algn="l">
              <a:lnSpc>
                <a:spcPct val="100000"/>
              </a:lnSpc>
              <a:spcBef>
                <a:spcPts val="560"/>
              </a:spcBef>
              <a:spcAft>
                <a:spcPts val="0"/>
              </a:spcAft>
              <a:buClr>
                <a:srgbClr val="0D0163"/>
              </a:buClr>
              <a:buSzPts val="2800"/>
              <a:buChar char="–"/>
            </a:pPr>
            <a:r>
              <a:rPr lang="en-US"/>
              <a:t>In theory, bias should be eliminated</a:t>
            </a:r>
            <a:endParaRPr/>
          </a:p>
          <a:p>
            <a:pPr indent="-285700" lvl="1" marL="742819" rtl="0" algn="l">
              <a:lnSpc>
                <a:spcPct val="100000"/>
              </a:lnSpc>
              <a:spcBef>
                <a:spcPts val="560"/>
              </a:spcBef>
              <a:spcAft>
                <a:spcPts val="0"/>
              </a:spcAft>
              <a:buClr>
                <a:srgbClr val="0D0163"/>
              </a:buClr>
              <a:buSzPts val="2800"/>
              <a:buChar char="–"/>
            </a:pPr>
            <a:r>
              <a:rPr lang="en-US"/>
              <a:t>In reality, algorithms reinforce</a:t>
            </a:r>
            <a:br>
              <a:rPr lang="en-US"/>
            </a:br>
            <a:r>
              <a:rPr lang="en-US"/>
              <a:t>discrimination</a:t>
            </a:r>
            <a:endParaRPr/>
          </a:p>
          <a:p>
            <a:pPr indent="-342840" lvl="0" marL="342840" rtl="0" algn="l">
              <a:lnSpc>
                <a:spcPct val="100000"/>
              </a:lnSpc>
              <a:spcBef>
                <a:spcPts val="640"/>
              </a:spcBef>
              <a:spcAft>
                <a:spcPts val="0"/>
              </a:spcAft>
              <a:buClr>
                <a:srgbClr val="0D0163"/>
              </a:buClr>
              <a:buSzPts val="3200"/>
              <a:buChar char="•"/>
            </a:pPr>
            <a:r>
              <a:rPr lang="en-US"/>
              <a:t>Ample examples are given in WMD </a:t>
            </a:r>
            <a:br>
              <a:rPr lang="en-US"/>
            </a:br>
            <a:r>
              <a:rPr lang="en-US"/>
              <a:t>and in “The Filter Bubble”</a:t>
            </a:r>
            <a:endParaRPr/>
          </a:p>
          <a:p>
            <a:pPr indent="-342840" lvl="0" marL="342840" rtl="0" algn="l">
              <a:lnSpc>
                <a:spcPct val="100000"/>
              </a:lnSpc>
              <a:spcBef>
                <a:spcPts val="640"/>
              </a:spcBef>
              <a:spcAft>
                <a:spcPts val="0"/>
              </a:spcAft>
              <a:buClr>
                <a:srgbClr val="0D0163"/>
              </a:buClr>
              <a:buSzPts val="3200"/>
              <a:buChar char="•"/>
            </a:pPr>
            <a:r>
              <a:rPr lang="en-US"/>
              <a:t>Reasons include: opacity, lack of</a:t>
            </a:r>
            <a:br>
              <a:rPr lang="en-US"/>
            </a:br>
            <a:r>
              <a:rPr lang="en-US"/>
              <a:t>regulations, and </a:t>
            </a:r>
            <a:r>
              <a:rPr b="1" i="1" lang="en-US"/>
              <a:t>data bias</a:t>
            </a:r>
            <a:endParaRPr/>
          </a:p>
          <a:p>
            <a:pPr indent="-139640" lvl="0" marL="342840" rtl="0" algn="l">
              <a:lnSpc>
                <a:spcPct val="100000"/>
              </a:lnSpc>
              <a:spcBef>
                <a:spcPts val="640"/>
              </a:spcBef>
              <a:spcAft>
                <a:spcPts val="0"/>
              </a:spcAft>
              <a:buClr>
                <a:srgbClr val="0D0163"/>
              </a:buClr>
              <a:buSzPts val="3200"/>
              <a:buNone/>
            </a:pPr>
            <a:r>
              <a:t/>
            </a:r>
            <a:endParaRPr/>
          </a:p>
          <a:p>
            <a:pPr indent="-139640" lvl="0" marL="342840" rtl="0" algn="l">
              <a:lnSpc>
                <a:spcPct val="100000"/>
              </a:lnSpc>
              <a:spcBef>
                <a:spcPts val="640"/>
              </a:spcBef>
              <a:spcAft>
                <a:spcPts val="0"/>
              </a:spcAft>
              <a:buClr>
                <a:srgbClr val="0D0163"/>
              </a:buClr>
              <a:buSzPts val="3200"/>
              <a:buNone/>
            </a:pPr>
            <a:r>
              <a:t/>
            </a:r>
            <a:endParaRPr/>
          </a:p>
        </p:txBody>
      </p:sp>
      <p:pic>
        <p:nvPicPr>
          <p:cNvPr id="86" name="Google Shape;86;p3"/>
          <p:cNvPicPr preferRelativeResize="0"/>
          <p:nvPr/>
        </p:nvPicPr>
        <p:blipFill rotWithShape="1">
          <a:blip r:embed="rId3">
            <a:alphaModFix/>
          </a:blip>
          <a:srcRect b="0" l="0" r="0" t="0"/>
          <a:stretch/>
        </p:blipFill>
        <p:spPr>
          <a:xfrm>
            <a:off x="6858000" y="3352800"/>
            <a:ext cx="2286000" cy="3203832"/>
          </a:xfrm>
          <a:prstGeom prst="rect">
            <a:avLst/>
          </a:prstGeom>
          <a:noFill/>
          <a:ln>
            <a:noFill/>
          </a:ln>
        </p:spPr>
      </p:pic>
      <p:grpSp>
        <p:nvGrpSpPr>
          <p:cNvPr id="87" name="Google Shape;87;p3"/>
          <p:cNvGrpSpPr/>
          <p:nvPr/>
        </p:nvGrpSpPr>
        <p:grpSpPr>
          <a:xfrm>
            <a:off x="7086897" y="1191489"/>
            <a:ext cx="304502" cy="230910"/>
            <a:chOff x="297" y="48489"/>
            <a:chExt cx="304502" cy="230910"/>
          </a:xfrm>
        </p:grpSpPr>
        <p:sp>
          <p:nvSpPr>
            <p:cNvPr id="88" name="Google Shape;88;p3"/>
            <p:cNvSpPr/>
            <p:nvPr/>
          </p:nvSpPr>
          <p:spPr>
            <a:xfrm>
              <a:off x="297" y="48489"/>
              <a:ext cx="304502" cy="230910"/>
            </a:xfrm>
            <a:prstGeom prst="rightArrow">
              <a:avLst>
                <a:gd fmla="val 50000" name="adj1"/>
                <a:gd fmla="val 50000" name="adj2"/>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200825" y="69914"/>
              <a:ext cx="73374" cy="1395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txBox="1"/>
            <p:nvPr/>
          </p:nvSpPr>
          <p:spPr>
            <a:xfrm>
              <a:off x="200825" y="69914"/>
              <a:ext cx="73374" cy="139570"/>
            </a:xfrm>
            <a:prstGeom prst="rect">
              <a:avLst/>
            </a:prstGeom>
            <a:noFill/>
            <a:ln>
              <a:noFill/>
            </a:ln>
          </p:spPr>
          <p:txBody>
            <a:bodyPr anchorCtr="0" anchor="ctr" bIns="50800" lIns="0" spcFirstLastPara="1" rIns="0" wrap="square" tIns="5080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91" name="Google Shape;91;p3"/>
            <p:cNvSpPr/>
            <p:nvPr/>
          </p:nvSpPr>
          <p:spPr>
            <a:xfrm>
              <a:off x="112776" y="69914"/>
              <a:ext cx="73374" cy="1395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txBox="1"/>
            <p:nvPr/>
          </p:nvSpPr>
          <p:spPr>
            <a:xfrm>
              <a:off x="112776" y="69914"/>
              <a:ext cx="73374" cy="139570"/>
            </a:xfrm>
            <a:prstGeom prst="rect">
              <a:avLst/>
            </a:prstGeom>
            <a:noFill/>
            <a:ln>
              <a:noFill/>
            </a:ln>
          </p:spPr>
          <p:txBody>
            <a:bodyPr anchorCtr="0" anchor="ctr" bIns="50800" lIns="0" spcFirstLastPara="1" rIns="0" wrap="square" tIns="5080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93" name="Google Shape;93;p3"/>
            <p:cNvSpPr/>
            <p:nvPr/>
          </p:nvSpPr>
          <p:spPr>
            <a:xfrm>
              <a:off x="24726" y="69914"/>
              <a:ext cx="73374" cy="1395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txBox="1"/>
            <p:nvPr/>
          </p:nvSpPr>
          <p:spPr>
            <a:xfrm>
              <a:off x="24726" y="69914"/>
              <a:ext cx="73374" cy="139570"/>
            </a:xfrm>
            <a:prstGeom prst="rect">
              <a:avLst/>
            </a:prstGeom>
            <a:noFill/>
            <a:ln>
              <a:noFill/>
            </a:ln>
          </p:spPr>
          <p:txBody>
            <a:bodyPr anchorCtr="0" anchor="ctr" bIns="50800" lIns="0" spcFirstLastPara="1" rIns="0" wrap="square" tIns="5080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Misreports and Self-Selection</a:t>
            </a:r>
            <a:endParaRPr/>
          </a:p>
        </p:txBody>
      </p:sp>
      <p:sp>
        <p:nvSpPr>
          <p:cNvPr id="405" name="Google Shape;405;p30"/>
          <p:cNvSpPr txBox="1"/>
          <p:nvPr>
            <p:ph idx="1" type="body"/>
          </p:nvPr>
        </p:nvSpPr>
        <p:spPr>
          <a:xfrm>
            <a:off x="152401" y="1143000"/>
            <a:ext cx="884024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Many interested parties choose to stay silent.</a:t>
            </a:r>
            <a:br>
              <a:rPr lang="en-US"/>
            </a:br>
            <a:r>
              <a:rPr lang="en-US"/>
              <a:t>i-silent: </a:t>
            </a:r>
            <a:r>
              <a:rPr i="1" lang="en-US"/>
              <a:t>issue-specific silent users</a:t>
            </a:r>
            <a:endParaRPr i="1"/>
          </a:p>
        </p:txBody>
      </p:sp>
      <p:pic>
        <p:nvPicPr>
          <p:cNvPr id="406" name="Google Shape;406;p30"/>
          <p:cNvPicPr preferRelativeResize="0"/>
          <p:nvPr/>
        </p:nvPicPr>
        <p:blipFill rotWithShape="1">
          <a:blip r:embed="rId3">
            <a:alphaModFix/>
          </a:blip>
          <a:srcRect b="0" l="0" r="0" t="0"/>
          <a:stretch/>
        </p:blipFill>
        <p:spPr>
          <a:xfrm>
            <a:off x="324200" y="2312675"/>
            <a:ext cx="8496648" cy="4164800"/>
          </a:xfrm>
          <a:prstGeom prst="rect">
            <a:avLst/>
          </a:prstGeom>
          <a:noFill/>
          <a:ln>
            <a:noFill/>
          </a:ln>
        </p:spPr>
      </p:pic>
      <p:sp>
        <p:nvSpPr>
          <p:cNvPr id="407" name="Google Shape;407;p30"/>
          <p:cNvSpPr txBox="1"/>
          <p:nvPr/>
        </p:nvSpPr>
        <p:spPr>
          <a:xfrm>
            <a:off x="7130025" y="5848200"/>
            <a:ext cx="15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Gong et al., 2016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Silent users add information</a:t>
            </a:r>
            <a:endParaRPr/>
          </a:p>
        </p:txBody>
      </p:sp>
      <p:pic>
        <p:nvPicPr>
          <p:cNvPr id="413" name="Google Shape;413;p31"/>
          <p:cNvPicPr preferRelativeResize="0"/>
          <p:nvPr/>
        </p:nvPicPr>
        <p:blipFill rotWithShape="1">
          <a:blip r:embed="rId3">
            <a:alphaModFix/>
          </a:blip>
          <a:srcRect b="0" l="0" r="0" t="0"/>
          <a:stretch/>
        </p:blipFill>
        <p:spPr>
          <a:xfrm>
            <a:off x="571500" y="1389813"/>
            <a:ext cx="8001000" cy="4117587"/>
          </a:xfrm>
          <a:prstGeom prst="rect">
            <a:avLst/>
          </a:prstGeom>
          <a:noFill/>
          <a:ln>
            <a:noFill/>
          </a:ln>
        </p:spPr>
      </p:pic>
      <p:sp>
        <p:nvSpPr>
          <p:cNvPr id="414" name="Google Shape;414;p31"/>
          <p:cNvSpPr txBox="1"/>
          <p:nvPr/>
        </p:nvSpPr>
        <p:spPr>
          <a:xfrm>
            <a:off x="100225" y="5784200"/>
            <a:ext cx="828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200">
                <a:solidFill>
                  <a:schemeClr val="dk1"/>
                </a:solidFill>
                <a:latin typeface="Calibri"/>
                <a:ea typeface="Calibri"/>
                <a:cs typeface="Calibri"/>
                <a:sym typeface="Calibri"/>
              </a:rPr>
              <a:t>S</a:t>
            </a:r>
            <a:r>
              <a:rPr i="1" lang="en-US" sz="3200">
                <a:solidFill>
                  <a:schemeClr val="dk1"/>
                </a:solidFill>
                <a:latin typeface="Calibri"/>
                <a:ea typeface="Calibri"/>
                <a:cs typeface="Calibri"/>
                <a:sym typeface="Calibri"/>
              </a:rPr>
              <a:t>ilent users opinions differ from talkative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Misreports and Self-Selection</a:t>
            </a:r>
            <a:endParaRPr/>
          </a:p>
        </p:txBody>
      </p:sp>
      <p:sp>
        <p:nvSpPr>
          <p:cNvPr id="421" name="Google Shape;421;p32"/>
          <p:cNvSpPr txBox="1"/>
          <p:nvPr>
            <p:ph idx="1" type="body"/>
          </p:nvPr>
        </p:nvSpPr>
        <p:spPr>
          <a:xfrm>
            <a:off x="152400" y="1143000"/>
            <a:ext cx="87630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Users are more likely to report their extreme experiences.</a:t>
            </a:r>
            <a:endParaRPr/>
          </a:p>
        </p:txBody>
      </p:sp>
      <p:pic>
        <p:nvPicPr>
          <p:cNvPr id="422" name="Google Shape;422;p32"/>
          <p:cNvPicPr preferRelativeResize="0"/>
          <p:nvPr/>
        </p:nvPicPr>
        <p:blipFill rotWithShape="1">
          <a:blip r:embed="rId3">
            <a:alphaModFix/>
          </a:blip>
          <a:srcRect b="0" l="0" r="0" t="0"/>
          <a:stretch/>
        </p:blipFill>
        <p:spPr>
          <a:xfrm>
            <a:off x="1587500" y="2286000"/>
            <a:ext cx="5969000" cy="429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Content Production Biases</a:t>
            </a:r>
            <a:endParaRPr/>
          </a:p>
        </p:txBody>
      </p:sp>
      <p:sp>
        <p:nvSpPr>
          <p:cNvPr id="428" name="Google Shape;428;p33"/>
          <p:cNvSpPr txBox="1"/>
          <p:nvPr>
            <p:ph idx="1" type="body"/>
          </p:nvPr>
        </p:nvSpPr>
        <p:spPr>
          <a:xfrm>
            <a:off x="152400" y="1143000"/>
            <a:ext cx="88392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A type of behavioral bias</a:t>
            </a:r>
            <a:endParaRPr/>
          </a:p>
          <a:p>
            <a:pPr indent="-342840" lvl="0" marL="342840" rtl="0" algn="l">
              <a:lnSpc>
                <a:spcPct val="100000"/>
              </a:lnSpc>
              <a:spcBef>
                <a:spcPts val="0"/>
              </a:spcBef>
              <a:spcAft>
                <a:spcPts val="0"/>
              </a:spcAft>
              <a:buSzPts val="3200"/>
              <a:buChar char="•"/>
            </a:pPr>
            <a:r>
              <a:rPr lang="en-US"/>
              <a:t>Users with different </a:t>
            </a:r>
            <a:r>
              <a:rPr lang="en-US"/>
              <a:t>demographics</a:t>
            </a:r>
            <a:r>
              <a:rPr lang="en-US"/>
              <a:t> write differently</a:t>
            </a:r>
            <a:endParaRPr/>
          </a:p>
          <a:p>
            <a:pPr indent="-342840" lvl="0" marL="342840" rtl="0" algn="l">
              <a:lnSpc>
                <a:spcPct val="100000"/>
              </a:lnSpc>
              <a:spcBef>
                <a:spcPts val="640"/>
              </a:spcBef>
              <a:spcAft>
                <a:spcPts val="0"/>
              </a:spcAft>
              <a:buClr>
                <a:schemeClr val="dk1"/>
              </a:buClr>
              <a:buSzPts val="3200"/>
              <a:buChar char="•"/>
            </a:pPr>
            <a:r>
              <a:rPr lang="en-US"/>
              <a:t>Expressed as </a:t>
            </a:r>
            <a:endParaRPr/>
          </a:p>
          <a:p>
            <a:pPr indent="-285700" lvl="1" marL="742819" rtl="0" algn="l">
              <a:lnSpc>
                <a:spcPct val="100000"/>
              </a:lnSpc>
              <a:spcBef>
                <a:spcPts val="560"/>
              </a:spcBef>
              <a:spcAft>
                <a:spcPts val="0"/>
              </a:spcAft>
              <a:buClr>
                <a:schemeClr val="dk1"/>
              </a:buClr>
              <a:buSzPts val="2800"/>
              <a:buChar char="–"/>
            </a:pPr>
            <a:r>
              <a:rPr lang="en-US"/>
              <a:t>lexical, </a:t>
            </a:r>
            <a:endParaRPr/>
          </a:p>
          <a:p>
            <a:pPr indent="-285700" lvl="1" marL="742819" rtl="0" algn="l">
              <a:lnSpc>
                <a:spcPct val="100000"/>
              </a:lnSpc>
              <a:spcBef>
                <a:spcPts val="560"/>
              </a:spcBef>
              <a:spcAft>
                <a:spcPts val="0"/>
              </a:spcAft>
              <a:buClr>
                <a:schemeClr val="dk1"/>
              </a:buClr>
              <a:buSzPts val="2800"/>
              <a:buChar char="–"/>
            </a:pPr>
            <a:r>
              <a:rPr lang="en-US"/>
              <a:t>syntactic,</a:t>
            </a:r>
            <a:endParaRPr/>
          </a:p>
          <a:p>
            <a:pPr indent="-285700" lvl="1" marL="742819" rtl="0" algn="l">
              <a:lnSpc>
                <a:spcPct val="100000"/>
              </a:lnSpc>
              <a:spcBef>
                <a:spcPts val="560"/>
              </a:spcBef>
              <a:spcAft>
                <a:spcPts val="0"/>
              </a:spcAft>
              <a:buClr>
                <a:schemeClr val="dk1"/>
              </a:buClr>
              <a:buSzPts val="2800"/>
              <a:buChar char="–"/>
            </a:pPr>
            <a:r>
              <a:rPr lang="en-US"/>
              <a:t>semantic,</a:t>
            </a:r>
            <a:endParaRPr/>
          </a:p>
          <a:p>
            <a:pPr indent="-285700" lvl="1" marL="742819" rtl="0" algn="l">
              <a:lnSpc>
                <a:spcPct val="100000"/>
              </a:lnSpc>
              <a:spcBef>
                <a:spcPts val="560"/>
              </a:spcBef>
              <a:spcAft>
                <a:spcPts val="0"/>
              </a:spcAft>
              <a:buClr>
                <a:schemeClr val="dk1"/>
              </a:buClr>
              <a:buSzPts val="2800"/>
              <a:buChar char="–"/>
            </a:pPr>
            <a:r>
              <a:rPr lang="en-US"/>
              <a:t>and structural differences in content.</a:t>
            </a:r>
            <a:endParaRPr/>
          </a:p>
          <a:p>
            <a:pPr indent="0" lvl="0" marL="0" rtl="0" algn="l">
              <a:lnSpc>
                <a:spcPct val="100000"/>
              </a:lnSpc>
              <a:spcBef>
                <a:spcPts val="56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Language Use</a:t>
            </a:r>
            <a:endParaRPr/>
          </a:p>
        </p:txBody>
      </p:sp>
      <p:pic>
        <p:nvPicPr>
          <p:cNvPr id="434" name="Google Shape;434;p34"/>
          <p:cNvPicPr preferRelativeResize="0"/>
          <p:nvPr/>
        </p:nvPicPr>
        <p:blipFill rotWithShape="1">
          <a:blip r:embed="rId3">
            <a:alphaModFix/>
          </a:blip>
          <a:srcRect b="0" l="0" r="0" t="0"/>
          <a:stretch/>
        </p:blipFill>
        <p:spPr>
          <a:xfrm>
            <a:off x="152400" y="1066800"/>
            <a:ext cx="3583321" cy="5457470"/>
          </a:xfrm>
          <a:prstGeom prst="rect">
            <a:avLst/>
          </a:prstGeom>
          <a:noFill/>
          <a:ln>
            <a:noFill/>
          </a:ln>
        </p:spPr>
      </p:pic>
      <p:pic>
        <p:nvPicPr>
          <p:cNvPr id="435" name="Google Shape;435;p34"/>
          <p:cNvPicPr preferRelativeResize="0"/>
          <p:nvPr/>
        </p:nvPicPr>
        <p:blipFill rotWithShape="1">
          <a:blip r:embed="rId4">
            <a:alphaModFix/>
          </a:blip>
          <a:srcRect b="0" l="0" r="0" t="0"/>
          <a:stretch/>
        </p:blipFill>
        <p:spPr>
          <a:xfrm>
            <a:off x="3733800" y="3189039"/>
            <a:ext cx="5399243" cy="16115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Use by Age and Gender</a:t>
            </a:r>
            <a:endParaRPr/>
          </a:p>
        </p:txBody>
      </p:sp>
      <p:sp>
        <p:nvSpPr>
          <p:cNvPr id="441" name="Google Shape;441;p35"/>
          <p:cNvSpPr txBox="1"/>
          <p:nvPr>
            <p:ph idx="1" type="body"/>
          </p:nvPr>
        </p:nvSpPr>
        <p:spPr>
          <a:xfrm>
            <a:off x="152400" y="1066800"/>
            <a:ext cx="88392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Use varies within and across populations</a:t>
            </a:r>
            <a:endParaRPr/>
          </a:p>
        </p:txBody>
      </p:sp>
      <p:pic>
        <p:nvPicPr>
          <p:cNvPr id="442" name="Google Shape;442;p35"/>
          <p:cNvPicPr preferRelativeResize="0"/>
          <p:nvPr/>
        </p:nvPicPr>
        <p:blipFill rotWithShape="1">
          <a:blip r:embed="rId3">
            <a:alphaModFix/>
          </a:blip>
          <a:srcRect b="0" l="0" r="0" t="0"/>
          <a:stretch/>
        </p:blipFill>
        <p:spPr>
          <a:xfrm>
            <a:off x="2271485" y="1600200"/>
            <a:ext cx="4601029" cy="4962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Broader Point: Text</a:t>
            </a:r>
            <a:endParaRPr/>
          </a:p>
        </p:txBody>
      </p:sp>
      <p:sp>
        <p:nvSpPr>
          <p:cNvPr id="448" name="Google Shape;448;p36"/>
          <p:cNvSpPr txBox="1"/>
          <p:nvPr>
            <p:ph idx="1" type="body"/>
          </p:nvPr>
        </p:nvSpPr>
        <p:spPr>
          <a:xfrm>
            <a:off x="228600" y="1143000"/>
            <a:ext cx="87630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Existing models are trained on real-world data.</a:t>
            </a:r>
            <a:endParaRPr/>
          </a:p>
          <a:p>
            <a:pPr indent="-342840" lvl="0" marL="342840" rtl="0" algn="l">
              <a:lnSpc>
                <a:spcPct val="100000"/>
              </a:lnSpc>
              <a:spcBef>
                <a:spcPts val="640"/>
              </a:spcBef>
              <a:spcAft>
                <a:spcPts val="0"/>
              </a:spcAft>
              <a:buClr>
                <a:schemeClr val="dk1"/>
              </a:buClr>
              <a:buSzPts val="3200"/>
              <a:buChar char="•"/>
            </a:pPr>
            <a:r>
              <a:rPr lang="en-US"/>
              <a:t>This data is “social.”</a:t>
            </a:r>
            <a:endParaRPr/>
          </a:p>
          <a:p>
            <a:pPr indent="-342840" lvl="0" marL="342840" rtl="0" algn="l">
              <a:lnSpc>
                <a:spcPct val="100000"/>
              </a:lnSpc>
              <a:spcBef>
                <a:spcPts val="640"/>
              </a:spcBef>
              <a:spcAft>
                <a:spcPts val="0"/>
              </a:spcAft>
              <a:buClr>
                <a:schemeClr val="dk1"/>
              </a:buClr>
              <a:buSzPts val="3200"/>
              <a:buChar char="•"/>
            </a:pPr>
            <a:r>
              <a:rPr lang="en-US"/>
              <a:t>Errors/biases in these models can reflect biases in society.</a:t>
            </a:r>
            <a:endParaRPr/>
          </a:p>
        </p:txBody>
      </p:sp>
      <p:pic>
        <p:nvPicPr>
          <p:cNvPr id="449" name="Google Shape;449;p36"/>
          <p:cNvPicPr preferRelativeResize="0"/>
          <p:nvPr/>
        </p:nvPicPr>
        <p:blipFill rotWithShape="1">
          <a:blip r:embed="rId3">
            <a:alphaModFix/>
          </a:blip>
          <a:srcRect b="0" l="0" r="0" t="0"/>
          <a:stretch/>
        </p:blipFill>
        <p:spPr>
          <a:xfrm>
            <a:off x="97971" y="4800600"/>
            <a:ext cx="2980267" cy="1676400"/>
          </a:xfrm>
          <a:prstGeom prst="rect">
            <a:avLst/>
          </a:prstGeom>
          <a:noFill/>
          <a:ln>
            <a:noFill/>
          </a:ln>
        </p:spPr>
      </p:pic>
      <p:pic>
        <p:nvPicPr>
          <p:cNvPr id="450" name="Google Shape;450;p36"/>
          <p:cNvPicPr preferRelativeResize="0"/>
          <p:nvPr/>
        </p:nvPicPr>
        <p:blipFill rotWithShape="1">
          <a:blip r:embed="rId4">
            <a:alphaModFix/>
          </a:blip>
          <a:srcRect b="0" l="0" r="0" t="0"/>
          <a:stretch/>
        </p:blipFill>
        <p:spPr>
          <a:xfrm>
            <a:off x="3306838" y="5066628"/>
            <a:ext cx="2366168" cy="1144343"/>
          </a:xfrm>
          <a:prstGeom prst="rect">
            <a:avLst/>
          </a:prstGeom>
          <a:noFill/>
          <a:ln>
            <a:noFill/>
          </a:ln>
        </p:spPr>
      </p:pic>
      <p:pic>
        <p:nvPicPr>
          <p:cNvPr id="451" name="Google Shape;451;p36"/>
          <p:cNvPicPr preferRelativeResize="0"/>
          <p:nvPr/>
        </p:nvPicPr>
        <p:blipFill rotWithShape="1">
          <a:blip r:embed="rId5">
            <a:alphaModFix/>
          </a:blip>
          <a:srcRect b="0" l="0" r="0" t="0"/>
          <a:stretch/>
        </p:blipFill>
        <p:spPr>
          <a:xfrm>
            <a:off x="6132607" y="5199734"/>
            <a:ext cx="2457450" cy="8781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116bdc9c34_0_6"/>
          <p:cNvSpPr txBox="1"/>
          <p:nvPr>
            <p:ph type="title"/>
          </p:nvPr>
        </p:nvSpPr>
        <p:spPr>
          <a:xfrm>
            <a:off x="0" y="0"/>
            <a:ext cx="9144000" cy="140040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SzPts val="4400"/>
              <a:buNone/>
            </a:pPr>
            <a:r>
              <a:rPr lang="en-US"/>
              <a:t>Bias in NER</a:t>
            </a:r>
            <a:endParaRPr/>
          </a:p>
        </p:txBody>
      </p:sp>
      <p:pic>
        <p:nvPicPr>
          <p:cNvPr id="458" name="Google Shape;458;g1116bdc9c34_0_6"/>
          <p:cNvPicPr preferRelativeResize="0"/>
          <p:nvPr/>
        </p:nvPicPr>
        <p:blipFill rotWithShape="1">
          <a:blip r:embed="rId3">
            <a:alphaModFix/>
          </a:blip>
          <a:srcRect b="4570" l="5226" r="2598" t="0"/>
          <a:stretch/>
        </p:blipFill>
        <p:spPr>
          <a:xfrm>
            <a:off x="6313060" y="1112781"/>
            <a:ext cx="2463635" cy="2732310"/>
          </a:xfrm>
          <a:prstGeom prst="rect">
            <a:avLst/>
          </a:prstGeom>
          <a:noFill/>
          <a:ln>
            <a:noFill/>
          </a:ln>
        </p:spPr>
      </p:pic>
      <p:sp>
        <p:nvSpPr>
          <p:cNvPr id="459" name="Google Shape;459;g1116bdc9c34_0_6"/>
          <p:cNvSpPr txBox="1"/>
          <p:nvPr/>
        </p:nvSpPr>
        <p:spPr>
          <a:xfrm>
            <a:off x="610791" y="2085588"/>
            <a:ext cx="5411400" cy="2570400"/>
          </a:xfrm>
          <a:prstGeom prst="rect">
            <a:avLst/>
          </a:prstGeom>
          <a:noFill/>
          <a:ln>
            <a:noFill/>
          </a:ln>
        </p:spPr>
        <p:txBody>
          <a:bodyPr anchorCtr="0" anchor="t" bIns="45700" lIns="91425" spcFirstLastPara="1" rIns="91425" wrap="square" tIns="45700">
            <a:spAutoFit/>
          </a:bodyPr>
          <a:lstStyle/>
          <a:p>
            <a:pPr indent="-4254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Calibri"/>
                <a:ea typeface="Calibri"/>
                <a:cs typeface="Calibri"/>
                <a:sym typeface="Calibri"/>
              </a:rPr>
              <a:t>Named Entity Recognition (NER) systems do not perform equivalently across names from different genders.</a:t>
            </a:r>
            <a:endParaRPr b="0" i="0" sz="900" u="none" cap="none" strike="noStrike">
              <a:solidFill>
                <a:srgbClr val="000000"/>
              </a:solidFill>
              <a:latin typeface="Arial"/>
              <a:ea typeface="Arial"/>
              <a:cs typeface="Arial"/>
              <a:sym typeface="Arial"/>
            </a:endParaRPr>
          </a:p>
          <a:p>
            <a:pPr indent="-4254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Calibri"/>
                <a:ea typeface="Calibri"/>
                <a:cs typeface="Calibri"/>
                <a:sym typeface="Calibri"/>
              </a:rPr>
              <a:t>More female names are being mis-tagged or not tagged at all compared to male names.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300" u="none" cap="none" strike="noStrike">
                <a:solidFill>
                  <a:srgbClr val="000000"/>
                </a:solidFill>
                <a:latin typeface="Calibri"/>
                <a:ea typeface="Calibri"/>
                <a:cs typeface="Calibri"/>
                <a:sym typeface="Calibri"/>
              </a:rPr>
              <a:t>	</a:t>
            </a:r>
            <a:endParaRPr b="0" i="0" sz="900" u="none" cap="none" strike="noStrike">
              <a:solidFill>
                <a:srgbClr val="000000"/>
              </a:solidFill>
              <a:latin typeface="Arial"/>
              <a:ea typeface="Arial"/>
              <a:cs typeface="Arial"/>
              <a:sym typeface="Arial"/>
            </a:endParaRPr>
          </a:p>
        </p:txBody>
      </p:sp>
      <p:pic>
        <p:nvPicPr>
          <p:cNvPr id="460" name="Google Shape;460;g1116bdc9c34_0_6"/>
          <p:cNvPicPr preferRelativeResize="0"/>
          <p:nvPr/>
        </p:nvPicPr>
        <p:blipFill rotWithShape="1">
          <a:blip r:embed="rId4">
            <a:alphaModFix/>
          </a:blip>
          <a:srcRect b="78172" l="2870" r="65300" t="3921"/>
          <a:stretch/>
        </p:blipFill>
        <p:spPr>
          <a:xfrm>
            <a:off x="4734375" y="4021900"/>
            <a:ext cx="3945300" cy="1926600"/>
          </a:xfrm>
          <a:prstGeom prst="rect">
            <a:avLst/>
          </a:prstGeom>
          <a:noFill/>
          <a:ln>
            <a:noFill/>
          </a:ln>
        </p:spPr>
      </p:pic>
      <p:sp>
        <p:nvSpPr>
          <p:cNvPr id="461" name="Google Shape;461;g1116bdc9c34_0_6"/>
          <p:cNvSpPr txBox="1"/>
          <p:nvPr/>
        </p:nvSpPr>
        <p:spPr>
          <a:xfrm>
            <a:off x="90250" y="5257500"/>
            <a:ext cx="3999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222222"/>
                </a:solidFill>
                <a:highlight>
                  <a:srgbClr val="FFFFFF"/>
                </a:highlight>
                <a:latin typeface="Arial"/>
                <a:ea typeface="Arial"/>
                <a:cs typeface="Arial"/>
                <a:sym typeface="Arial"/>
              </a:rPr>
              <a:t>Mehrabi, N., Gowda, T., Morstatter, F., Peng, N., &amp; Galstyan, A. (2020, July). Man is to person as woman is to location: Measuring gender bias in named entity recognition. In Proceedings of the 31st ACM Conference on Hypertext and Social Media (pp. 231-232).</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Contextual Factors</a:t>
            </a:r>
            <a:endParaRPr/>
          </a:p>
        </p:txBody>
      </p:sp>
      <p:sp>
        <p:nvSpPr>
          <p:cNvPr id="467" name="Google Shape;467;p37"/>
          <p:cNvSpPr txBox="1"/>
          <p:nvPr>
            <p:ph idx="1" type="body"/>
          </p:nvPr>
        </p:nvSpPr>
        <p:spPr>
          <a:xfrm>
            <a:off x="4" y="1494550"/>
            <a:ext cx="3346500" cy="4195500"/>
          </a:xfrm>
          <a:prstGeom prst="rect">
            <a:avLst/>
          </a:prstGeom>
          <a:noFill/>
          <a:ln>
            <a:noFill/>
          </a:ln>
        </p:spPr>
        <p:txBody>
          <a:bodyPr anchorCtr="0" anchor="t" bIns="45700" lIns="91400" spcFirstLastPara="1" rIns="91400" wrap="square" tIns="45700">
            <a:noAutofit/>
          </a:bodyPr>
          <a:lstStyle/>
          <a:p>
            <a:pPr indent="-139640" lvl="0" marL="342840" rtl="0" algn="l">
              <a:lnSpc>
                <a:spcPct val="100000"/>
              </a:lnSpc>
              <a:spcBef>
                <a:spcPts val="0"/>
              </a:spcBef>
              <a:spcAft>
                <a:spcPts val="0"/>
              </a:spcAft>
              <a:buClr>
                <a:schemeClr val="dk1"/>
              </a:buClr>
              <a:buSzPts val="3200"/>
              <a:buNone/>
            </a:pPr>
            <a:r>
              <a:rPr lang="en-US"/>
              <a:t>Young think about present</a:t>
            </a:r>
            <a:endParaRPr/>
          </a:p>
          <a:p>
            <a:pPr indent="-139640" lvl="0" marL="342840" rtl="0" algn="l">
              <a:lnSpc>
                <a:spcPct val="100000"/>
              </a:lnSpc>
              <a:spcBef>
                <a:spcPts val="0"/>
              </a:spcBef>
              <a:spcAft>
                <a:spcPts val="0"/>
              </a:spcAft>
              <a:buClr>
                <a:schemeClr val="dk1"/>
              </a:buClr>
              <a:buSzPts val="3200"/>
              <a:buNone/>
            </a:pPr>
            <a:r>
              <a:t/>
            </a:r>
            <a:endParaRPr/>
          </a:p>
          <a:p>
            <a:pPr indent="-139640" lvl="0" marL="342840" rtl="0" algn="l">
              <a:lnSpc>
                <a:spcPct val="100000"/>
              </a:lnSpc>
              <a:spcBef>
                <a:spcPts val="0"/>
              </a:spcBef>
              <a:spcAft>
                <a:spcPts val="0"/>
              </a:spcAft>
              <a:buClr>
                <a:schemeClr val="dk1"/>
              </a:buClr>
              <a:buSzPts val="3200"/>
              <a:buNone/>
            </a:pPr>
            <a:r>
              <a:rPr lang="en-US"/>
              <a:t>Old think about past/future</a:t>
            </a:r>
            <a:endParaRPr/>
          </a:p>
        </p:txBody>
      </p:sp>
      <p:pic>
        <p:nvPicPr>
          <p:cNvPr id="468" name="Google Shape;468;p37"/>
          <p:cNvPicPr preferRelativeResize="0"/>
          <p:nvPr/>
        </p:nvPicPr>
        <p:blipFill rotWithShape="1">
          <a:blip r:embed="rId3">
            <a:alphaModFix/>
          </a:blip>
          <a:srcRect b="0" l="0" r="0" t="0"/>
          <a:stretch/>
        </p:blipFill>
        <p:spPr>
          <a:xfrm>
            <a:off x="3346425" y="1009550"/>
            <a:ext cx="5486400" cy="5364480"/>
          </a:xfrm>
          <a:prstGeom prst="rect">
            <a:avLst/>
          </a:prstGeom>
          <a:noFill/>
          <a:ln>
            <a:noFill/>
          </a:ln>
        </p:spPr>
      </p:pic>
      <p:sp>
        <p:nvSpPr>
          <p:cNvPr id="469" name="Google Shape;469;p37"/>
          <p:cNvSpPr txBox="1"/>
          <p:nvPr/>
        </p:nvSpPr>
        <p:spPr>
          <a:xfrm>
            <a:off x="486800" y="2147600"/>
            <a:ext cx="82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Contextual Factors</a:t>
            </a:r>
            <a:endParaRPr/>
          </a:p>
        </p:txBody>
      </p:sp>
      <p:pic>
        <p:nvPicPr>
          <p:cNvPr id="476" name="Google Shape;476;p38"/>
          <p:cNvPicPr preferRelativeResize="0"/>
          <p:nvPr/>
        </p:nvPicPr>
        <p:blipFill rotWithShape="1">
          <a:blip r:embed="rId3">
            <a:alphaModFix/>
          </a:blip>
          <a:srcRect b="0" l="0" r="0" t="0"/>
          <a:stretch/>
        </p:blipFill>
        <p:spPr>
          <a:xfrm>
            <a:off x="3301325" y="1076475"/>
            <a:ext cx="5842675" cy="5057274"/>
          </a:xfrm>
          <a:prstGeom prst="rect">
            <a:avLst/>
          </a:prstGeom>
          <a:noFill/>
          <a:ln>
            <a:noFill/>
          </a:ln>
        </p:spPr>
      </p:pic>
      <p:sp>
        <p:nvSpPr>
          <p:cNvPr id="477" name="Google Shape;477;p38"/>
          <p:cNvSpPr txBox="1"/>
          <p:nvPr/>
        </p:nvSpPr>
        <p:spPr>
          <a:xfrm>
            <a:off x="195350" y="1956375"/>
            <a:ext cx="30000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Calibri"/>
                <a:ea typeface="Calibri"/>
                <a:cs typeface="Calibri"/>
                <a:sym typeface="Calibri"/>
              </a:rPr>
              <a:t>Correlations between user temporal orientation and human attributes</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t/>
            </a:r>
            <a:endParaRPr b="1"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conscientiousness</a:t>
            </a:r>
            <a:endParaRPr b="1"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age</a:t>
            </a:r>
            <a:endParaRPr b="1"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gender </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b="1" lang="en-US" sz="2300">
                <a:solidFill>
                  <a:schemeClr val="dk1"/>
                </a:solidFill>
                <a:latin typeface="Calibri"/>
                <a:ea typeface="Calibri"/>
                <a:cs typeface="Calibri"/>
                <a:sym typeface="Calibri"/>
              </a:rPr>
              <a:t>associated with temporal orientation</a:t>
            </a:r>
            <a:endParaRPr b="1"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0" y="0"/>
            <a:ext cx="9144000" cy="83820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000"/>
              <a:buFont typeface="Calibri"/>
              <a:buNone/>
            </a:pPr>
            <a:r>
              <a:rPr lang="en-US" sz="4000"/>
              <a:t>Data Bias – An Example</a:t>
            </a:r>
            <a:endParaRPr/>
          </a:p>
        </p:txBody>
      </p:sp>
      <p:sp>
        <p:nvSpPr>
          <p:cNvPr id="101" name="Google Shape;101;p4"/>
          <p:cNvSpPr txBox="1"/>
          <p:nvPr>
            <p:ph idx="1" type="body"/>
          </p:nvPr>
        </p:nvSpPr>
        <p:spPr>
          <a:xfrm>
            <a:off x="152400" y="1066800"/>
            <a:ext cx="8839200" cy="5181601"/>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Clr>
                <a:schemeClr val="dk1"/>
              </a:buClr>
              <a:buSzPts val="3600"/>
              <a:buNone/>
            </a:pPr>
            <a:r>
              <a:rPr lang="en-US" sz="3600"/>
              <a:t>Biases innately exist in data </a:t>
            </a:r>
            <a:endParaRPr/>
          </a:p>
        </p:txBody>
      </p:sp>
      <p:pic>
        <p:nvPicPr>
          <p:cNvPr id="102" name="Google Shape;102;p4"/>
          <p:cNvPicPr preferRelativeResize="0"/>
          <p:nvPr/>
        </p:nvPicPr>
        <p:blipFill rotWithShape="1">
          <a:blip r:embed="rId3">
            <a:alphaModFix/>
          </a:blip>
          <a:srcRect b="0" l="0" r="0" t="0"/>
          <a:stretch/>
        </p:blipFill>
        <p:spPr>
          <a:xfrm>
            <a:off x="381000" y="1905000"/>
            <a:ext cx="6388100" cy="3969892"/>
          </a:xfrm>
          <a:prstGeom prst="rect">
            <a:avLst/>
          </a:prstGeom>
          <a:noFill/>
          <a:ln>
            <a:noFill/>
          </a:ln>
        </p:spPr>
      </p:pic>
      <p:pic>
        <p:nvPicPr>
          <p:cNvPr id="103" name="Google Shape;103;p4"/>
          <p:cNvPicPr preferRelativeResize="0"/>
          <p:nvPr/>
        </p:nvPicPr>
        <p:blipFill rotWithShape="1">
          <a:blip r:embed="rId4">
            <a:alphaModFix/>
          </a:blip>
          <a:srcRect b="0" l="0" r="0" t="0"/>
          <a:stretch/>
        </p:blipFill>
        <p:spPr>
          <a:xfrm>
            <a:off x="152400" y="5334000"/>
            <a:ext cx="3937000" cy="1714500"/>
          </a:xfrm>
          <a:prstGeom prst="rect">
            <a:avLst/>
          </a:prstGeom>
          <a:noFill/>
          <a:ln>
            <a:noFill/>
          </a:ln>
        </p:spPr>
      </p:pic>
      <p:sp>
        <p:nvSpPr>
          <p:cNvPr id="104" name="Google Shape;104;p4"/>
          <p:cNvSpPr/>
          <p:nvPr/>
        </p:nvSpPr>
        <p:spPr>
          <a:xfrm>
            <a:off x="3886200" y="3463356"/>
            <a:ext cx="4953000" cy="19812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20000" y="22500"/>
                </a:lnTo>
                <a:lnTo>
                  <a:pt x="-44810" y="-46810"/>
                </a:lnTo>
              </a:path>
            </a:pathLst>
          </a:cu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main problem was that the data the project used to establish standards of attractiveness did not include enough minorities...”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Different Populations, Different Topics</a:t>
            </a:r>
            <a:endParaRPr/>
          </a:p>
        </p:txBody>
      </p:sp>
      <p:pic>
        <p:nvPicPr>
          <p:cNvPr id="484" name="Google Shape;484;p39"/>
          <p:cNvPicPr preferRelativeResize="0"/>
          <p:nvPr/>
        </p:nvPicPr>
        <p:blipFill rotWithShape="1">
          <a:blip r:embed="rId3">
            <a:alphaModFix/>
          </a:blip>
          <a:srcRect b="0" l="0" r="0" t="0"/>
          <a:stretch/>
        </p:blipFill>
        <p:spPr>
          <a:xfrm>
            <a:off x="381000" y="1400530"/>
            <a:ext cx="4394200" cy="4102100"/>
          </a:xfrm>
          <a:prstGeom prst="rect">
            <a:avLst/>
          </a:prstGeom>
          <a:noFill/>
          <a:ln>
            <a:noFill/>
          </a:ln>
        </p:spPr>
      </p:pic>
      <p:pic>
        <p:nvPicPr>
          <p:cNvPr id="485" name="Google Shape;485;p39"/>
          <p:cNvPicPr preferRelativeResize="0"/>
          <p:nvPr/>
        </p:nvPicPr>
        <p:blipFill rotWithShape="1">
          <a:blip r:embed="rId4">
            <a:alphaModFix/>
          </a:blip>
          <a:srcRect b="0" l="0" r="0" t="0"/>
          <a:stretch/>
        </p:blipFill>
        <p:spPr>
          <a:xfrm>
            <a:off x="4775200" y="1400530"/>
            <a:ext cx="4267200" cy="440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Different Populations, Different Topics</a:t>
            </a:r>
            <a:endParaRPr/>
          </a:p>
        </p:txBody>
      </p:sp>
      <p:pic>
        <p:nvPicPr>
          <p:cNvPr id="491" name="Google Shape;491;p40"/>
          <p:cNvPicPr preferRelativeResize="0"/>
          <p:nvPr/>
        </p:nvPicPr>
        <p:blipFill rotWithShape="1">
          <a:blip r:embed="rId3">
            <a:alphaModFix/>
          </a:blip>
          <a:srcRect b="0" l="0" r="0" t="0"/>
          <a:stretch/>
        </p:blipFill>
        <p:spPr>
          <a:xfrm>
            <a:off x="584200" y="914400"/>
            <a:ext cx="8102600" cy="5600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Linking Biases</a:t>
            </a:r>
            <a:endParaRPr/>
          </a:p>
        </p:txBody>
      </p:sp>
      <p:sp>
        <p:nvSpPr>
          <p:cNvPr id="497" name="Google Shape;497;p41"/>
          <p:cNvSpPr txBox="1"/>
          <p:nvPr>
            <p:ph idx="1" type="body"/>
          </p:nvPr>
        </p:nvSpPr>
        <p:spPr>
          <a:xfrm>
            <a:off x="228600" y="1066800"/>
            <a:ext cx="8610600" cy="54102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Behavioral biases expressed as differences in the attributes obtained from connections, interactions, or activity.</a:t>
            </a:r>
            <a:endParaRPr/>
          </a:p>
          <a:p>
            <a:pPr indent="-342840" lvl="0" marL="342840" rtl="0" algn="l">
              <a:lnSpc>
                <a:spcPct val="100000"/>
              </a:lnSpc>
              <a:spcBef>
                <a:spcPts val="0"/>
              </a:spcBef>
              <a:spcAft>
                <a:spcPts val="0"/>
              </a:spcAft>
              <a:buSzPts val="3200"/>
              <a:buChar char="•"/>
            </a:pPr>
            <a:r>
              <a:rPr lang="en-US"/>
              <a:t>For example</a:t>
            </a:r>
            <a:endParaRPr/>
          </a:p>
          <a:p>
            <a:pPr indent="-406400" lvl="1" marL="914400" rtl="0" algn="l">
              <a:lnSpc>
                <a:spcPct val="100000"/>
              </a:lnSpc>
              <a:spcBef>
                <a:spcPts val="0"/>
              </a:spcBef>
              <a:spcAft>
                <a:spcPts val="0"/>
              </a:spcAft>
              <a:buSzPts val="2800"/>
              <a:buChar char="–"/>
            </a:pPr>
            <a:r>
              <a:rPr lang="en-US"/>
              <a:t>who you talk to, who you follow, who you retweet can be different people</a:t>
            </a:r>
            <a:endParaRPr/>
          </a:p>
          <a:p>
            <a:pPr indent="-406400" lvl="1" marL="914400" rtl="0" algn="l">
              <a:lnSpc>
                <a:spcPct val="100000"/>
              </a:lnSpc>
              <a:spcBef>
                <a:spcPts val="0"/>
              </a:spcBef>
              <a:spcAft>
                <a:spcPts val="0"/>
              </a:spcAft>
              <a:buSzPts val="2800"/>
              <a:buChar char="–"/>
            </a:pPr>
            <a:r>
              <a:rPr lang="en-US"/>
              <a:t>Reason for each interaction can be different (e.g., support versus argue)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200"/>
              <a:buFont typeface="Calibri"/>
              <a:buNone/>
            </a:pPr>
            <a:r>
              <a:rPr lang="en-US" sz="3200"/>
              <a:t>Behavior and connection based links are different</a:t>
            </a:r>
            <a:endParaRPr/>
          </a:p>
        </p:txBody>
      </p:sp>
      <p:sp>
        <p:nvSpPr>
          <p:cNvPr id="503" name="Google Shape;503;p42"/>
          <p:cNvSpPr txBox="1"/>
          <p:nvPr/>
        </p:nvSpPr>
        <p:spPr>
          <a:xfrm>
            <a:off x="0" y="6067650"/>
            <a:ext cx="729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Wilson, Christo, et al. "User interactions in social networks and their implications." </a:t>
            </a:r>
            <a:r>
              <a:rPr b="0" i="1" lang="en-US" sz="1000" u="none" cap="none" strike="noStrike">
                <a:solidFill>
                  <a:srgbClr val="222222"/>
                </a:solidFill>
                <a:highlight>
                  <a:srgbClr val="FFFFFF"/>
                </a:highlight>
                <a:latin typeface="Arial"/>
                <a:ea typeface="Arial"/>
                <a:cs typeface="Arial"/>
                <a:sym typeface="Arial"/>
              </a:rPr>
              <a:t>Proceedings of the 4th ACM European conference on Computer systems</a:t>
            </a:r>
            <a:r>
              <a:rPr b="0" i="0" lang="en-US" sz="1000" u="none" cap="none" strike="noStrike">
                <a:solidFill>
                  <a:srgbClr val="222222"/>
                </a:solidFill>
                <a:highlight>
                  <a:srgbClr val="FFFFFF"/>
                </a:highlight>
                <a:latin typeface="Arial"/>
                <a:ea typeface="Arial"/>
                <a:cs typeface="Arial"/>
                <a:sym typeface="Arial"/>
              </a:rPr>
              <a:t>. 2009.</a:t>
            </a:r>
            <a:endParaRPr b="0" i="0" sz="1400" u="none" cap="none" strike="noStrike">
              <a:solidFill>
                <a:srgbClr val="000000"/>
              </a:solidFill>
              <a:latin typeface="Arial"/>
              <a:ea typeface="Arial"/>
              <a:cs typeface="Arial"/>
              <a:sym typeface="Arial"/>
            </a:endParaRPr>
          </a:p>
        </p:txBody>
      </p:sp>
      <p:pic>
        <p:nvPicPr>
          <p:cNvPr id="504" name="Google Shape;504;p42"/>
          <p:cNvPicPr preferRelativeResize="0"/>
          <p:nvPr/>
        </p:nvPicPr>
        <p:blipFill rotWithShape="1">
          <a:blip r:embed="rId3">
            <a:alphaModFix/>
          </a:blip>
          <a:srcRect b="0" l="0" r="0" t="0"/>
          <a:stretch/>
        </p:blipFill>
        <p:spPr>
          <a:xfrm>
            <a:off x="152400" y="3746500"/>
            <a:ext cx="3223196" cy="2168750"/>
          </a:xfrm>
          <a:prstGeom prst="rect">
            <a:avLst/>
          </a:prstGeom>
          <a:noFill/>
          <a:ln>
            <a:noFill/>
          </a:ln>
        </p:spPr>
      </p:pic>
      <p:sp>
        <p:nvSpPr>
          <p:cNvPr id="505" name="Google Shape;505;p42"/>
          <p:cNvSpPr/>
          <p:nvPr/>
        </p:nvSpPr>
        <p:spPr>
          <a:xfrm>
            <a:off x="2062725" y="4029750"/>
            <a:ext cx="967500" cy="28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42"/>
          <p:cNvPicPr preferRelativeResize="0"/>
          <p:nvPr/>
        </p:nvPicPr>
        <p:blipFill>
          <a:blip r:embed="rId4">
            <a:alphaModFix/>
          </a:blip>
          <a:stretch>
            <a:fillRect/>
          </a:stretch>
        </p:blipFill>
        <p:spPr>
          <a:xfrm>
            <a:off x="0" y="1335664"/>
            <a:ext cx="9144001" cy="1946161"/>
          </a:xfrm>
          <a:prstGeom prst="rect">
            <a:avLst/>
          </a:prstGeom>
          <a:noFill/>
          <a:ln>
            <a:noFill/>
          </a:ln>
        </p:spPr>
      </p:pic>
      <p:cxnSp>
        <p:nvCxnSpPr>
          <p:cNvPr id="507" name="Google Shape;507;p42"/>
          <p:cNvCxnSpPr/>
          <p:nvPr/>
        </p:nvCxnSpPr>
        <p:spPr>
          <a:xfrm>
            <a:off x="1159700" y="3207075"/>
            <a:ext cx="486900" cy="1460400"/>
          </a:xfrm>
          <a:prstGeom prst="straightConnector1">
            <a:avLst/>
          </a:prstGeom>
          <a:noFill/>
          <a:ln cap="flat" cmpd="sng" w="38100">
            <a:solidFill>
              <a:schemeClr val="accent2"/>
            </a:solidFill>
            <a:prstDash val="solid"/>
            <a:round/>
            <a:headEnd len="med" w="med" type="none"/>
            <a:tailEnd len="med" w="med" type="stealth"/>
          </a:ln>
        </p:spPr>
      </p:cxnSp>
      <p:sp>
        <p:nvSpPr>
          <p:cNvPr id="508" name="Google Shape;508;p42"/>
          <p:cNvSpPr txBox="1"/>
          <p:nvPr/>
        </p:nvSpPr>
        <p:spPr>
          <a:xfrm>
            <a:off x="3375600" y="3565025"/>
            <a:ext cx="58017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Social graph (all friends)</a:t>
            </a:r>
            <a:endParaRPr sz="2000"/>
          </a:p>
          <a:p>
            <a:pPr indent="-355600" lvl="0" marL="457200" rtl="0" algn="l">
              <a:spcBef>
                <a:spcPts val="0"/>
              </a:spcBef>
              <a:spcAft>
                <a:spcPts val="0"/>
              </a:spcAft>
              <a:buClr>
                <a:schemeClr val="dk1"/>
              </a:buClr>
              <a:buSzPts val="2000"/>
              <a:buChar char="●"/>
            </a:pPr>
            <a:r>
              <a:rPr lang="en-US" sz="2000">
                <a:solidFill>
                  <a:schemeClr val="dk1"/>
                </a:solidFill>
              </a:rPr>
              <a:t>interaction graph (who people talk to directly)</a:t>
            </a:r>
            <a:endParaRPr sz="2000"/>
          </a:p>
          <a:p>
            <a:pPr indent="-355600" lvl="0" marL="457200" rtl="0" algn="l">
              <a:spcBef>
                <a:spcPts val="0"/>
              </a:spcBef>
              <a:spcAft>
                <a:spcPts val="0"/>
              </a:spcAft>
              <a:buClr>
                <a:schemeClr val="dk1"/>
              </a:buClr>
              <a:buSzPts val="2000"/>
              <a:buChar char="●"/>
            </a:pPr>
            <a:r>
              <a:rPr lang="en-US" sz="2000">
                <a:solidFill>
                  <a:schemeClr val="dk1"/>
                </a:solidFill>
              </a:rPr>
              <a:t>Social graph links &gt; interaction graph</a:t>
            </a:r>
            <a:endParaRPr sz="2000">
              <a:solidFill>
                <a:schemeClr val="dk1"/>
              </a:solidFill>
            </a:endParaRPr>
          </a:p>
          <a:p>
            <a:pPr indent="-355600" lvl="0" marL="457200" rtl="0" algn="l">
              <a:spcBef>
                <a:spcPts val="0"/>
              </a:spcBef>
              <a:spcAft>
                <a:spcPts val="0"/>
              </a:spcAft>
              <a:buSzPts val="2000"/>
              <a:buChar char="●"/>
            </a:pPr>
            <a:r>
              <a:rPr lang="en-US" sz="2000"/>
              <a:t>Especially who users interact with recently</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2800"/>
              <a:buFont typeface="Calibri"/>
              <a:buNone/>
            </a:pPr>
            <a:r>
              <a:rPr lang="en-US" sz="2800"/>
              <a:t>Network attributes correlate with users’ behavior and perceptions</a:t>
            </a:r>
            <a:endParaRPr/>
          </a:p>
        </p:txBody>
      </p:sp>
      <p:pic>
        <p:nvPicPr>
          <p:cNvPr id="514" name="Google Shape;514;p43"/>
          <p:cNvPicPr preferRelativeResize="0"/>
          <p:nvPr/>
        </p:nvPicPr>
        <p:blipFill rotWithShape="1">
          <a:blip r:embed="rId3">
            <a:alphaModFix/>
          </a:blip>
          <a:srcRect b="0" l="0" r="0" t="0"/>
          <a:stretch/>
        </p:blipFill>
        <p:spPr>
          <a:xfrm>
            <a:off x="1600200" y="1676400"/>
            <a:ext cx="5791200" cy="40737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Online social network formation</a:t>
            </a:r>
            <a:endParaRPr/>
          </a:p>
        </p:txBody>
      </p:sp>
      <p:grpSp>
        <p:nvGrpSpPr>
          <p:cNvPr id="521" name="Google Shape;521;p44"/>
          <p:cNvGrpSpPr/>
          <p:nvPr/>
        </p:nvGrpSpPr>
        <p:grpSpPr>
          <a:xfrm>
            <a:off x="2971200" y="936600"/>
            <a:ext cx="6019800" cy="5531825"/>
            <a:chOff x="1981200" y="990600"/>
            <a:chExt cx="6019800" cy="5531825"/>
          </a:xfrm>
        </p:grpSpPr>
        <p:pic>
          <p:nvPicPr>
            <p:cNvPr id="522" name="Google Shape;522;p44"/>
            <p:cNvPicPr preferRelativeResize="0"/>
            <p:nvPr/>
          </p:nvPicPr>
          <p:blipFill rotWithShape="1">
            <a:blip r:embed="rId3">
              <a:alphaModFix/>
            </a:blip>
            <a:srcRect b="0" l="0" r="0" t="0"/>
            <a:stretch/>
          </p:blipFill>
          <p:spPr>
            <a:xfrm>
              <a:off x="1981200" y="990600"/>
              <a:ext cx="5813241" cy="5531825"/>
            </a:xfrm>
            <a:prstGeom prst="rect">
              <a:avLst/>
            </a:prstGeom>
            <a:noFill/>
            <a:ln>
              <a:noFill/>
            </a:ln>
          </p:spPr>
        </p:pic>
        <p:sp>
          <p:nvSpPr>
            <p:cNvPr id="523" name="Google Shape;523;p44"/>
            <p:cNvSpPr/>
            <p:nvPr/>
          </p:nvSpPr>
          <p:spPr>
            <a:xfrm>
              <a:off x="7391400" y="5715000"/>
              <a:ext cx="609600" cy="8074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24" name="Google Shape;524;p44"/>
          <p:cNvSpPr txBox="1"/>
          <p:nvPr/>
        </p:nvSpPr>
        <p:spPr>
          <a:xfrm>
            <a:off x="116400" y="2222400"/>
            <a:ext cx="3000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1"/>
                </a:solidFill>
                <a:latin typeface="Calibri"/>
                <a:ea typeface="Calibri"/>
                <a:cs typeface="Calibri"/>
                <a:sym typeface="Calibri"/>
              </a:rPr>
              <a:t>Making connections depends on more than a network</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The predictive power of the seven tie strength dimensions</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Model predicts tie strength within one-tenth of its true value on a continuous 0–1 scale</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Temporal Biases</a:t>
            </a:r>
            <a:endParaRPr/>
          </a:p>
        </p:txBody>
      </p:sp>
      <p:sp>
        <p:nvSpPr>
          <p:cNvPr id="530" name="Google Shape;530;p45"/>
          <p:cNvSpPr txBox="1"/>
          <p:nvPr>
            <p:ph idx="1" type="body"/>
          </p:nvPr>
        </p:nvSpPr>
        <p:spPr>
          <a:xfrm>
            <a:off x="152400" y="1143000"/>
            <a:ext cx="88392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Differences in populations and behaviors over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2800"/>
              <a:buFont typeface="Calibri"/>
              <a:buNone/>
            </a:pPr>
            <a:r>
              <a:rPr lang="en-US" sz="2800"/>
              <a:t>Populations, Behaviors, and Systems Change over Time</a:t>
            </a:r>
            <a:endParaRPr/>
          </a:p>
        </p:txBody>
      </p:sp>
      <p:grpSp>
        <p:nvGrpSpPr>
          <p:cNvPr id="536" name="Google Shape;536;p46"/>
          <p:cNvGrpSpPr/>
          <p:nvPr/>
        </p:nvGrpSpPr>
        <p:grpSpPr>
          <a:xfrm>
            <a:off x="0" y="1316182"/>
            <a:ext cx="9144000" cy="3919040"/>
            <a:chOff x="0" y="1316182"/>
            <a:chExt cx="9144000" cy="3919040"/>
          </a:xfrm>
        </p:grpSpPr>
        <p:pic>
          <p:nvPicPr>
            <p:cNvPr id="537" name="Google Shape;537;p46"/>
            <p:cNvPicPr preferRelativeResize="0"/>
            <p:nvPr/>
          </p:nvPicPr>
          <p:blipFill rotWithShape="1">
            <a:blip r:embed="rId3">
              <a:alphaModFix/>
            </a:blip>
            <a:srcRect b="0" l="0" r="0" t="0"/>
            <a:stretch/>
          </p:blipFill>
          <p:spPr>
            <a:xfrm>
              <a:off x="0" y="1622778"/>
              <a:ext cx="9144000" cy="3612444"/>
            </a:xfrm>
            <a:prstGeom prst="rect">
              <a:avLst/>
            </a:prstGeom>
            <a:noFill/>
            <a:ln>
              <a:noFill/>
            </a:ln>
          </p:spPr>
        </p:pic>
        <p:sp>
          <p:nvSpPr>
            <p:cNvPr id="538" name="Google Shape;538;p46"/>
            <p:cNvSpPr/>
            <p:nvPr/>
          </p:nvSpPr>
          <p:spPr>
            <a:xfrm>
              <a:off x="6553200" y="1316182"/>
              <a:ext cx="2362200" cy="4156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Seasonal phenomena Change Use</a:t>
            </a:r>
            <a:endParaRPr/>
          </a:p>
        </p:txBody>
      </p:sp>
      <p:pic>
        <p:nvPicPr>
          <p:cNvPr id="545" name="Google Shape;545;p47"/>
          <p:cNvPicPr preferRelativeResize="0"/>
          <p:nvPr/>
        </p:nvPicPr>
        <p:blipFill rotWithShape="1">
          <a:blip r:embed="rId3">
            <a:alphaModFix/>
          </a:blip>
          <a:srcRect b="0" l="0" r="0" t="0"/>
          <a:stretch/>
        </p:blipFill>
        <p:spPr>
          <a:xfrm>
            <a:off x="0" y="2152316"/>
            <a:ext cx="9144000" cy="25533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000"/>
              <a:buFont typeface="Calibri"/>
              <a:buNone/>
            </a:pPr>
            <a:r>
              <a:rPr lang="en-US" sz="4000"/>
              <a:t>Time Granularity – Long-Term Phenomena</a:t>
            </a:r>
            <a:endParaRPr/>
          </a:p>
        </p:txBody>
      </p:sp>
      <p:pic>
        <p:nvPicPr>
          <p:cNvPr id="551" name="Google Shape;551;p48"/>
          <p:cNvPicPr preferRelativeResize="0"/>
          <p:nvPr/>
        </p:nvPicPr>
        <p:blipFill rotWithShape="1">
          <a:blip r:embed="rId3">
            <a:alphaModFix/>
          </a:blip>
          <a:srcRect b="0" l="0" r="0" t="0"/>
          <a:stretch/>
        </p:blipFill>
        <p:spPr>
          <a:xfrm>
            <a:off x="0" y="1722275"/>
            <a:ext cx="9144000" cy="3413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5"/>
          <p:cNvPicPr preferRelativeResize="0"/>
          <p:nvPr/>
        </p:nvPicPr>
        <p:blipFill rotWithShape="1">
          <a:blip r:embed="rId3">
            <a:alphaModFix/>
          </a:blip>
          <a:srcRect b="0" l="0" r="0" t="0"/>
          <a:stretch/>
        </p:blipFill>
        <p:spPr>
          <a:xfrm>
            <a:off x="5181600" y="894080"/>
            <a:ext cx="1981200" cy="858520"/>
          </a:xfrm>
          <a:prstGeom prst="rect">
            <a:avLst/>
          </a:prstGeom>
          <a:noFill/>
          <a:ln>
            <a:noFill/>
          </a:ln>
        </p:spPr>
      </p:pic>
      <p:sp>
        <p:nvSpPr>
          <p:cNvPr id="111" name="Google Shape;111;p5"/>
          <p:cNvSpPr txBox="1"/>
          <p:nvPr>
            <p:ph type="title"/>
          </p:nvPr>
        </p:nvSpPr>
        <p:spPr>
          <a:xfrm>
            <a:off x="38100" y="31899"/>
            <a:ext cx="9052560" cy="731520"/>
          </a:xfrm>
          <a:prstGeom prst="rect">
            <a:avLst/>
          </a:prstGeom>
          <a:noFill/>
          <a:ln>
            <a:noFill/>
          </a:ln>
          <a:effectLst>
            <a:outerShdw blurRad="40000" rotWithShape="0" dir="5400000" dist="23000">
              <a:srgbClr val="000000">
                <a:alpha val="34509"/>
              </a:srgbClr>
            </a:outerShdw>
          </a:effectLst>
        </p:spPr>
        <p:txBody>
          <a:bodyPr anchorCtr="0" anchor="ctr"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a:t>If We Can Detect Bias, We Can Mitigate It</a:t>
            </a:r>
            <a:endParaRPr/>
          </a:p>
        </p:txBody>
      </p:sp>
      <p:sp>
        <p:nvSpPr>
          <p:cNvPr id="112" name="Google Shape;112;p5"/>
          <p:cNvSpPr txBox="1"/>
          <p:nvPr>
            <p:ph idx="1" type="body"/>
          </p:nvPr>
        </p:nvSpPr>
        <p:spPr>
          <a:xfrm>
            <a:off x="457200" y="1066800"/>
            <a:ext cx="8229600" cy="5318760"/>
          </a:xfrm>
          <a:prstGeom prst="rect">
            <a:avLst/>
          </a:prstGeom>
          <a:noFill/>
          <a:ln>
            <a:noFill/>
          </a:ln>
        </p:spPr>
        <p:txBody>
          <a:bodyPr anchorCtr="0" anchor="t" bIns="45700" lIns="91400" spcFirstLastPara="1" rIns="91400" wrap="square" tIns="45700">
            <a:normAutofit lnSpcReduction="10000"/>
          </a:bodyPr>
          <a:lstStyle/>
          <a:p>
            <a:pPr indent="-342840" lvl="0" marL="342840" rtl="0" algn="l">
              <a:lnSpc>
                <a:spcPct val="100000"/>
              </a:lnSpc>
              <a:spcBef>
                <a:spcPts val="0"/>
              </a:spcBef>
              <a:spcAft>
                <a:spcPts val="0"/>
              </a:spcAft>
              <a:buClr>
                <a:srgbClr val="0D0163"/>
              </a:buClr>
              <a:buSzPts val="3200"/>
              <a:buChar char="•"/>
            </a:pPr>
            <a:r>
              <a:rPr lang="en-US"/>
              <a:t>Visual bias example </a:t>
            </a:r>
            <a:endParaRPr/>
          </a:p>
          <a:p>
            <a:pPr indent="-285700" lvl="1" marL="742819" rtl="0" algn="l">
              <a:lnSpc>
                <a:spcPct val="100000"/>
              </a:lnSpc>
              <a:spcBef>
                <a:spcPts val="560"/>
              </a:spcBef>
              <a:spcAft>
                <a:spcPts val="0"/>
              </a:spcAft>
              <a:buClr>
                <a:srgbClr val="0D0163"/>
              </a:buClr>
              <a:buSzPts val="2800"/>
              <a:buChar char="–"/>
            </a:pPr>
            <a:r>
              <a:rPr lang="en-US"/>
              <a:t>We should look more, around and beyond</a:t>
            </a:r>
            <a:endParaRPr/>
          </a:p>
          <a:p>
            <a:pPr indent="-342840" lvl="0" marL="342840" rtl="0" algn="l">
              <a:lnSpc>
                <a:spcPct val="100000"/>
              </a:lnSpc>
              <a:spcBef>
                <a:spcPts val="640"/>
              </a:spcBef>
              <a:spcAft>
                <a:spcPts val="0"/>
              </a:spcAft>
              <a:buClr>
                <a:srgbClr val="0D0163"/>
              </a:buClr>
              <a:buSzPts val="3200"/>
              <a:buChar char="•"/>
            </a:pPr>
            <a:r>
              <a:rPr lang="en-US"/>
              <a:t>“Orchestrating Impartiality”</a:t>
            </a:r>
            <a:endParaRPr/>
          </a:p>
          <a:p>
            <a:pPr indent="-285700" lvl="1" marL="742819" rtl="0" algn="l">
              <a:lnSpc>
                <a:spcPct val="100000"/>
              </a:lnSpc>
              <a:spcBef>
                <a:spcPts val="560"/>
              </a:spcBef>
              <a:spcAft>
                <a:spcPts val="0"/>
              </a:spcAft>
              <a:buClr>
                <a:srgbClr val="0D0163"/>
              </a:buClr>
              <a:buSzPts val="2800"/>
              <a:buChar char="–"/>
            </a:pPr>
            <a:r>
              <a:rPr lang="en-US"/>
              <a:t>“&lt;5% all players in top 5 symphony orchestras are female musicians in 1970, …</a:t>
            </a:r>
            <a:endParaRPr/>
          </a:p>
          <a:p>
            <a:pPr indent="-285700" lvl="1" marL="742819" rtl="0" algn="l">
              <a:lnSpc>
                <a:spcPct val="100000"/>
              </a:lnSpc>
              <a:spcBef>
                <a:spcPts val="560"/>
              </a:spcBef>
              <a:spcAft>
                <a:spcPts val="0"/>
              </a:spcAft>
              <a:buClr>
                <a:srgbClr val="0D0163"/>
              </a:buClr>
              <a:buSzPts val="2800"/>
              <a:buChar char="–"/>
            </a:pPr>
            <a:r>
              <a:rPr lang="en-US"/>
              <a:t>but 25% today”</a:t>
            </a:r>
            <a:endParaRPr/>
          </a:p>
          <a:p>
            <a:pPr indent="-285700" lvl="1" marL="742819" rtl="0" algn="l">
              <a:lnSpc>
                <a:spcPct val="100000"/>
              </a:lnSpc>
              <a:spcBef>
                <a:spcPts val="560"/>
              </a:spcBef>
              <a:spcAft>
                <a:spcPts val="0"/>
              </a:spcAft>
              <a:buClr>
                <a:srgbClr val="0D0163"/>
              </a:buClr>
              <a:buSzPts val="2800"/>
              <a:buChar char="–"/>
            </a:pPr>
            <a:r>
              <a:rPr lang="en-US"/>
              <a:t>The impact of “blind” auditions on female musicians</a:t>
            </a:r>
            <a:endParaRPr/>
          </a:p>
          <a:p>
            <a:pPr indent="-107900" lvl="1" marL="742819" rtl="0" algn="l">
              <a:lnSpc>
                <a:spcPct val="100000"/>
              </a:lnSpc>
              <a:spcBef>
                <a:spcPts val="560"/>
              </a:spcBef>
              <a:spcAft>
                <a:spcPts val="0"/>
              </a:spcAft>
              <a:buClr>
                <a:srgbClr val="0D0163"/>
              </a:buClr>
              <a:buSzPts val="2800"/>
              <a:buNone/>
            </a:pPr>
            <a:r>
              <a:t/>
            </a:r>
            <a:endParaRPr/>
          </a:p>
          <a:p>
            <a:pPr indent="-342840" lvl="0" marL="342840" rtl="0" algn="l">
              <a:lnSpc>
                <a:spcPct val="100000"/>
              </a:lnSpc>
              <a:spcBef>
                <a:spcPts val="640"/>
              </a:spcBef>
              <a:spcAft>
                <a:spcPts val="0"/>
              </a:spcAft>
              <a:buClr>
                <a:srgbClr val="0D0163"/>
              </a:buClr>
              <a:buSzPts val="3200"/>
              <a:buChar char="•"/>
            </a:pPr>
            <a:r>
              <a:rPr lang="en-US"/>
              <a:t>In this lecture, we look at one kind of bias - social data bias</a:t>
            </a:r>
            <a:endParaRPr/>
          </a:p>
          <a:p>
            <a:pPr indent="-139640" lvl="0" marL="342840" rtl="0" algn="l">
              <a:lnSpc>
                <a:spcPct val="100000"/>
              </a:lnSpc>
              <a:spcBef>
                <a:spcPts val="640"/>
              </a:spcBef>
              <a:spcAft>
                <a:spcPts val="0"/>
              </a:spcAft>
              <a:buClr>
                <a:srgbClr val="0D0163"/>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Datasets Decay over Time</a:t>
            </a:r>
            <a:endParaRPr/>
          </a:p>
        </p:txBody>
      </p:sp>
      <p:pic>
        <p:nvPicPr>
          <p:cNvPr id="558" name="Google Shape;558;p49"/>
          <p:cNvPicPr preferRelativeResize="0"/>
          <p:nvPr/>
        </p:nvPicPr>
        <p:blipFill rotWithShape="1">
          <a:blip r:embed="rId3">
            <a:alphaModFix/>
          </a:blip>
          <a:srcRect b="0" l="0" r="0" t="0"/>
          <a:stretch/>
        </p:blipFill>
        <p:spPr>
          <a:xfrm>
            <a:off x="0" y="1143000"/>
            <a:ext cx="9144000" cy="3284561"/>
          </a:xfrm>
          <a:prstGeom prst="rect">
            <a:avLst/>
          </a:prstGeom>
          <a:noFill/>
          <a:ln>
            <a:noFill/>
          </a:ln>
        </p:spPr>
      </p:pic>
      <p:sp>
        <p:nvSpPr>
          <p:cNvPr id="559" name="Google Shape;559;p49"/>
          <p:cNvSpPr txBox="1"/>
          <p:nvPr/>
        </p:nvSpPr>
        <p:spPr>
          <a:xfrm>
            <a:off x="483765" y="4739564"/>
            <a:ext cx="8176469"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2.3% - 3.6% deleted tweets (Arabic tweets, Oct. ‘14 - Dec. ’14)</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5.7% of Boston Bombing tweets deleted (April ‘14)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Dataset Decay</a:t>
            </a:r>
            <a:endParaRPr/>
          </a:p>
        </p:txBody>
      </p:sp>
      <p:pic>
        <p:nvPicPr>
          <p:cNvPr id="565" name="Google Shape;565;p50"/>
          <p:cNvPicPr preferRelativeResize="0"/>
          <p:nvPr/>
        </p:nvPicPr>
        <p:blipFill rotWithShape="1">
          <a:blip r:embed="rId3">
            <a:alphaModFix/>
          </a:blip>
          <a:srcRect b="0" l="0" r="0" t="0"/>
          <a:stretch/>
        </p:blipFill>
        <p:spPr>
          <a:xfrm>
            <a:off x="0" y="2147072"/>
            <a:ext cx="9144000" cy="256385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1"/>
          <p:cNvSpPr txBox="1"/>
          <p:nvPr>
            <p:ph type="title"/>
          </p:nvPr>
        </p:nvSpPr>
        <p:spPr>
          <a:xfrm>
            <a:off x="0" y="0"/>
            <a:ext cx="7967942"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Redundancy</a:t>
            </a:r>
            <a:endParaRPr/>
          </a:p>
        </p:txBody>
      </p:sp>
      <p:sp>
        <p:nvSpPr>
          <p:cNvPr id="571" name="Google Shape;571;p51"/>
          <p:cNvSpPr txBox="1"/>
          <p:nvPr>
            <p:ph idx="1" type="body"/>
          </p:nvPr>
        </p:nvSpPr>
        <p:spPr>
          <a:xfrm>
            <a:off x="152400" y="1143000"/>
            <a:ext cx="88392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Same person, multiple accounts.</a:t>
            </a:r>
            <a:endParaRPr/>
          </a:p>
          <a:p>
            <a:pPr indent="-342840" lvl="0" marL="342840" rtl="0" algn="l">
              <a:lnSpc>
                <a:spcPct val="100000"/>
              </a:lnSpc>
              <a:spcBef>
                <a:spcPts val="640"/>
              </a:spcBef>
              <a:spcAft>
                <a:spcPts val="0"/>
              </a:spcAft>
              <a:buClr>
                <a:schemeClr val="dk1"/>
              </a:buClr>
              <a:buSzPts val="3200"/>
              <a:buChar char="•"/>
            </a:pPr>
            <a:r>
              <a:rPr lang="en-US"/>
              <a:t>Same account, multiple people.</a:t>
            </a:r>
            <a:endParaRPr/>
          </a:p>
          <a:p>
            <a:pPr indent="-342840" lvl="0" marL="342840" rtl="0" algn="l">
              <a:lnSpc>
                <a:spcPct val="100000"/>
              </a:lnSpc>
              <a:spcBef>
                <a:spcPts val="640"/>
              </a:spcBef>
              <a:spcAft>
                <a:spcPts val="0"/>
              </a:spcAft>
              <a:buClr>
                <a:schemeClr val="dk1"/>
              </a:buClr>
              <a:buSzPts val="3200"/>
              <a:buChar char="•"/>
            </a:pPr>
            <a:r>
              <a:rPr lang="en-US"/>
              <a:t>Multiple accounts, same content.</a:t>
            </a:r>
            <a:endParaRPr/>
          </a:p>
          <a:p>
            <a:pPr indent="-342840" lvl="0" marL="342840" rtl="0" algn="l">
              <a:lnSpc>
                <a:spcPct val="100000"/>
              </a:lnSpc>
              <a:spcBef>
                <a:spcPts val="640"/>
              </a:spcBef>
              <a:spcAft>
                <a:spcPts val="0"/>
              </a:spcAft>
              <a:buClr>
                <a:schemeClr val="dk1"/>
              </a:buClr>
              <a:buSzPts val="3200"/>
              <a:buChar char="•"/>
            </a:pPr>
            <a:r>
              <a:rPr lang="en-US"/>
              <a:t>Semantic redundancy.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2"/>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Functional Biases</a:t>
            </a:r>
            <a:endParaRPr/>
          </a:p>
        </p:txBody>
      </p:sp>
      <p:sp>
        <p:nvSpPr>
          <p:cNvPr id="577" name="Google Shape;577;p52"/>
          <p:cNvSpPr txBox="1"/>
          <p:nvPr>
            <p:ph idx="1" type="body"/>
          </p:nvPr>
        </p:nvSpPr>
        <p:spPr>
          <a:xfrm>
            <a:off x="228600" y="1143000"/>
            <a:ext cx="8763000" cy="52578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Biases that are a result of the “environment”</a:t>
            </a:r>
            <a:endParaRPr/>
          </a:p>
          <a:p>
            <a:pPr indent="-285700" lvl="1" marL="742819" rtl="0" algn="l">
              <a:lnSpc>
                <a:spcPct val="100000"/>
              </a:lnSpc>
              <a:spcBef>
                <a:spcPts val="560"/>
              </a:spcBef>
              <a:spcAft>
                <a:spcPts val="0"/>
              </a:spcAft>
              <a:buClr>
                <a:schemeClr val="dk1"/>
              </a:buClr>
              <a:buSzPts val="2800"/>
              <a:buChar char="–"/>
            </a:pPr>
            <a:r>
              <a:rPr lang="en-US"/>
              <a:t>Platform-Specific Mechanisms</a:t>
            </a:r>
            <a:endParaRPr/>
          </a:p>
          <a:p>
            <a:pPr indent="-285700" lvl="1" marL="742819" rtl="0" algn="l">
              <a:lnSpc>
                <a:spcPct val="100000"/>
              </a:lnSpc>
              <a:spcBef>
                <a:spcPts val="560"/>
              </a:spcBef>
              <a:spcAft>
                <a:spcPts val="0"/>
              </a:spcAft>
              <a:buClr>
                <a:schemeClr val="dk1"/>
              </a:buClr>
              <a:buSzPts val="2800"/>
              <a:buChar char="–"/>
            </a:pPr>
            <a:r>
              <a:rPr lang="en-US"/>
              <a:t>User Behavior Conditioned therein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2800"/>
              <a:buFont typeface="Calibri"/>
              <a:buNone/>
            </a:pPr>
            <a:r>
              <a:rPr lang="en-US" sz="2800"/>
              <a:t>The way in which content is presented influences behavior</a:t>
            </a:r>
            <a:endParaRPr/>
          </a:p>
        </p:txBody>
      </p:sp>
      <p:pic>
        <p:nvPicPr>
          <p:cNvPr id="583" name="Google Shape;583;p53"/>
          <p:cNvPicPr preferRelativeResize="0"/>
          <p:nvPr/>
        </p:nvPicPr>
        <p:blipFill rotWithShape="1">
          <a:blip r:embed="rId3">
            <a:alphaModFix/>
          </a:blip>
          <a:srcRect b="0" l="0" r="0" t="0"/>
          <a:stretch/>
        </p:blipFill>
        <p:spPr>
          <a:xfrm>
            <a:off x="457200" y="990600"/>
            <a:ext cx="8229600" cy="54947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Platform Effects</a:t>
            </a:r>
            <a:endParaRPr/>
          </a:p>
        </p:txBody>
      </p:sp>
      <p:pic>
        <p:nvPicPr>
          <p:cNvPr id="590" name="Google Shape;590;p54"/>
          <p:cNvPicPr preferRelativeResize="0"/>
          <p:nvPr/>
        </p:nvPicPr>
        <p:blipFill rotWithShape="1">
          <a:blip r:embed="rId3">
            <a:alphaModFix/>
          </a:blip>
          <a:srcRect b="0" l="0" r="0" t="0"/>
          <a:stretch/>
        </p:blipFill>
        <p:spPr>
          <a:xfrm>
            <a:off x="1485900" y="1676400"/>
            <a:ext cx="6172200" cy="2980267"/>
          </a:xfrm>
          <a:prstGeom prst="rect">
            <a:avLst/>
          </a:prstGeom>
          <a:noFill/>
          <a:ln>
            <a:noFill/>
          </a:ln>
        </p:spPr>
      </p:pic>
      <p:sp>
        <p:nvSpPr>
          <p:cNvPr id="591" name="Google Shape;591;p54"/>
          <p:cNvSpPr/>
          <p:nvPr/>
        </p:nvSpPr>
        <p:spPr>
          <a:xfrm>
            <a:off x="3810000" y="1710267"/>
            <a:ext cx="1371600" cy="1193800"/>
          </a:xfrm>
          <a:prstGeom prst="rect">
            <a:avLst/>
          </a:prstGeom>
          <a:solidFill>
            <a:schemeClr val="lt1"/>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92" name="Google Shape;592;p54"/>
          <p:cNvPicPr preferRelativeResize="0"/>
          <p:nvPr/>
        </p:nvPicPr>
        <p:blipFill rotWithShape="1">
          <a:blip r:embed="rId4">
            <a:alphaModFix/>
          </a:blip>
          <a:srcRect b="0" l="0" r="0" t="0"/>
          <a:stretch/>
        </p:blipFill>
        <p:spPr>
          <a:xfrm>
            <a:off x="4724400" y="3733800"/>
            <a:ext cx="4241800" cy="276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Normative Biases</a:t>
            </a:r>
            <a:endParaRPr/>
          </a:p>
        </p:txBody>
      </p:sp>
      <p:sp>
        <p:nvSpPr>
          <p:cNvPr id="598" name="Google Shape;598;p55"/>
          <p:cNvSpPr txBox="1"/>
          <p:nvPr>
            <p:ph idx="1" type="body"/>
          </p:nvPr>
        </p:nvSpPr>
        <p:spPr>
          <a:xfrm>
            <a:off x="228600" y="1143000"/>
            <a:ext cx="8763000" cy="52578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Result of written norms or expectations about unwritten norms.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Norms vary across communities</a:t>
            </a:r>
            <a:endParaRPr/>
          </a:p>
        </p:txBody>
      </p:sp>
      <p:pic>
        <p:nvPicPr>
          <p:cNvPr id="605" name="Google Shape;605;p56"/>
          <p:cNvPicPr preferRelativeResize="0"/>
          <p:nvPr/>
        </p:nvPicPr>
        <p:blipFill rotWithShape="1">
          <a:blip r:embed="rId3">
            <a:alphaModFix/>
          </a:blip>
          <a:srcRect b="0" l="0" r="0" t="0"/>
          <a:stretch/>
        </p:blipFill>
        <p:spPr>
          <a:xfrm>
            <a:off x="698500" y="1041400"/>
            <a:ext cx="7747000" cy="4775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Users are Susceptible to Herding</a:t>
            </a:r>
            <a:endParaRPr/>
          </a:p>
        </p:txBody>
      </p:sp>
      <p:pic>
        <p:nvPicPr>
          <p:cNvPr id="611" name="Google Shape;611;p57"/>
          <p:cNvPicPr preferRelativeResize="0"/>
          <p:nvPr/>
        </p:nvPicPr>
        <p:blipFill rotWithShape="1">
          <a:blip r:embed="rId3">
            <a:alphaModFix/>
          </a:blip>
          <a:srcRect b="0" l="0" r="0" t="0"/>
          <a:stretch/>
        </p:blipFill>
        <p:spPr>
          <a:xfrm>
            <a:off x="1968265" y="990600"/>
            <a:ext cx="5207469" cy="5056944"/>
          </a:xfrm>
          <a:prstGeom prst="rect">
            <a:avLst/>
          </a:prstGeom>
          <a:noFill/>
          <a:ln>
            <a:noFill/>
          </a:ln>
        </p:spPr>
      </p:pic>
      <p:sp>
        <p:nvSpPr>
          <p:cNvPr id="612" name="Google Shape;612;p57"/>
          <p:cNvSpPr txBox="1"/>
          <p:nvPr/>
        </p:nvSpPr>
        <p:spPr>
          <a:xfrm>
            <a:off x="0" y="6072550"/>
            <a:ext cx="5588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22222"/>
                </a:solidFill>
                <a:highlight>
                  <a:srgbClr val="FFFFFF"/>
                </a:highlight>
                <a:latin typeface="Arial"/>
                <a:ea typeface="Arial"/>
                <a:cs typeface="Arial"/>
                <a:sym typeface="Arial"/>
              </a:rPr>
              <a:t>Muchnik, Lev, Sinan Aral, and Sean J. Taylor. "Social influence bias: A randomized experiment." </a:t>
            </a:r>
            <a:r>
              <a:rPr b="0" i="1" lang="en-US" sz="1000" u="none" cap="none" strike="noStrike">
                <a:solidFill>
                  <a:srgbClr val="222222"/>
                </a:solidFill>
                <a:highlight>
                  <a:srgbClr val="FFFFFF"/>
                </a:highlight>
                <a:latin typeface="Arial"/>
                <a:ea typeface="Arial"/>
                <a:cs typeface="Arial"/>
                <a:sym typeface="Arial"/>
              </a:rPr>
              <a:t>Science</a:t>
            </a:r>
            <a:r>
              <a:rPr b="0" i="0" lang="en-US" sz="1000" u="none" cap="none" strike="noStrike">
                <a:solidFill>
                  <a:srgbClr val="222222"/>
                </a:solidFill>
                <a:highlight>
                  <a:srgbClr val="FFFFFF"/>
                </a:highlight>
                <a:latin typeface="Arial"/>
                <a:ea typeface="Arial"/>
                <a:cs typeface="Arial"/>
                <a:sym typeface="Arial"/>
              </a:rPr>
              <a:t> 341.6146 (2013): 647-651.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Online Hawthorne Effect</a:t>
            </a:r>
            <a:endParaRPr/>
          </a:p>
        </p:txBody>
      </p:sp>
      <p:pic>
        <p:nvPicPr>
          <p:cNvPr id="619" name="Google Shape;619;p58"/>
          <p:cNvPicPr preferRelativeResize="0"/>
          <p:nvPr/>
        </p:nvPicPr>
        <p:blipFill rotWithShape="1">
          <a:blip r:embed="rId3">
            <a:alphaModFix/>
          </a:blip>
          <a:srcRect b="0" l="0" r="0" t="0"/>
          <a:stretch/>
        </p:blipFill>
        <p:spPr>
          <a:xfrm>
            <a:off x="1771650" y="1143000"/>
            <a:ext cx="5600700" cy="53032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Bias Definition(s)</a:t>
            </a:r>
            <a:endParaRPr/>
          </a:p>
        </p:txBody>
      </p:sp>
      <p:sp>
        <p:nvSpPr>
          <p:cNvPr id="118" name="Google Shape;118;p6"/>
          <p:cNvSpPr txBox="1"/>
          <p:nvPr>
            <p:ph idx="1" type="body"/>
          </p:nvPr>
        </p:nvSpPr>
        <p:spPr>
          <a:xfrm>
            <a:off x="304800" y="1143000"/>
            <a:ext cx="85344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Bias Definition:</a:t>
            </a:r>
            <a:endParaRPr/>
          </a:p>
          <a:p>
            <a:pPr indent="0" lvl="1" marL="457119" rtl="0" algn="l">
              <a:lnSpc>
                <a:spcPct val="100000"/>
              </a:lnSpc>
              <a:spcBef>
                <a:spcPts val="560"/>
              </a:spcBef>
              <a:spcAft>
                <a:spcPts val="0"/>
              </a:spcAft>
              <a:buClr>
                <a:schemeClr val="dk1"/>
              </a:buClr>
              <a:buSzPts val="2800"/>
              <a:buNone/>
            </a:pPr>
            <a:r>
              <a:rPr lang="en-US"/>
              <a:t>Prejudice in favor of or against one thing, person, or group compared with another, usually in a way considered to be unfair.</a:t>
            </a:r>
            <a:endParaRPr/>
          </a:p>
          <a:p>
            <a:pPr indent="-342840" lvl="0" marL="342840" rtl="0" algn="l">
              <a:lnSpc>
                <a:spcPct val="100000"/>
              </a:lnSpc>
              <a:spcBef>
                <a:spcPts val="640"/>
              </a:spcBef>
              <a:spcAft>
                <a:spcPts val="0"/>
              </a:spcAft>
              <a:buClr>
                <a:schemeClr val="dk1"/>
              </a:buClr>
              <a:buSzPts val="3200"/>
              <a:buChar char="•"/>
            </a:pPr>
            <a:r>
              <a:rPr lang="en-US"/>
              <a:t>Operational Definition:</a:t>
            </a:r>
            <a:endParaRPr/>
          </a:p>
          <a:p>
            <a:pPr indent="0" lvl="1" marL="457119" rtl="0" algn="l">
              <a:lnSpc>
                <a:spcPct val="100000"/>
              </a:lnSpc>
              <a:spcBef>
                <a:spcPts val="560"/>
              </a:spcBef>
              <a:spcAft>
                <a:spcPts val="0"/>
              </a:spcAft>
              <a:buClr>
                <a:schemeClr val="dk1"/>
              </a:buClr>
              <a:buSzPts val="2800"/>
              <a:buNone/>
            </a:pPr>
            <a:r>
              <a:rPr b="1" i="1" lang="en-US"/>
              <a:t>Non-representativity</a:t>
            </a:r>
            <a:endParaRPr b="1" i="1"/>
          </a:p>
        </p:txBody>
      </p:sp>
      <p:sp>
        <p:nvSpPr>
          <p:cNvPr id="119" name="Google Shape;119;p6"/>
          <p:cNvSpPr/>
          <p:nvPr/>
        </p:nvSpPr>
        <p:spPr>
          <a:xfrm>
            <a:off x="5344323" y="599360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6"/>
          <p:cNvSpPr/>
          <p:nvPr/>
        </p:nvSpPr>
        <p:spPr>
          <a:xfrm>
            <a:off x="5785650" y="599360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6"/>
          <p:cNvSpPr/>
          <p:nvPr/>
        </p:nvSpPr>
        <p:spPr>
          <a:xfrm>
            <a:off x="3137687" y="599360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6"/>
          <p:cNvSpPr/>
          <p:nvPr/>
        </p:nvSpPr>
        <p:spPr>
          <a:xfrm>
            <a:off x="3579015" y="5993605"/>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6"/>
          <p:cNvSpPr/>
          <p:nvPr/>
        </p:nvSpPr>
        <p:spPr>
          <a:xfrm>
            <a:off x="5344323" y="429449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6"/>
          <p:cNvSpPr/>
          <p:nvPr/>
        </p:nvSpPr>
        <p:spPr>
          <a:xfrm>
            <a:off x="5785650" y="4294495"/>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p6"/>
          <p:cNvSpPr/>
          <p:nvPr/>
        </p:nvSpPr>
        <p:spPr>
          <a:xfrm>
            <a:off x="5785650" y="4691689"/>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p6"/>
          <p:cNvSpPr/>
          <p:nvPr/>
        </p:nvSpPr>
        <p:spPr>
          <a:xfrm>
            <a:off x="5344323" y="4691689"/>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7" name="Google Shape;127;p6"/>
          <p:cNvPicPr preferRelativeResize="0"/>
          <p:nvPr/>
        </p:nvPicPr>
        <p:blipFill rotWithShape="1">
          <a:blip r:embed="rId3">
            <a:alphaModFix/>
          </a:blip>
          <a:srcRect b="0" l="0" r="0" t="0"/>
          <a:stretch/>
        </p:blipFill>
        <p:spPr>
          <a:xfrm>
            <a:off x="3093555" y="5088884"/>
            <a:ext cx="882654" cy="882654"/>
          </a:xfrm>
          <a:prstGeom prst="rect">
            <a:avLst/>
          </a:prstGeom>
          <a:noFill/>
          <a:ln>
            <a:noFill/>
          </a:ln>
        </p:spPr>
      </p:pic>
      <p:sp>
        <p:nvSpPr>
          <p:cNvPr id="128" name="Google Shape;128;p6"/>
          <p:cNvSpPr txBox="1"/>
          <p:nvPr/>
        </p:nvSpPr>
        <p:spPr>
          <a:xfrm>
            <a:off x="1219200" y="5287481"/>
            <a:ext cx="169775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Representative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Sample</a:t>
            </a:r>
            <a:endParaRPr b="0" i="0" sz="1400" u="none" cap="none" strike="noStrike">
              <a:solidFill>
                <a:srgbClr val="000000"/>
              </a:solidFill>
              <a:latin typeface="Arial"/>
              <a:ea typeface="Arial"/>
              <a:cs typeface="Arial"/>
              <a:sym typeface="Arial"/>
            </a:endParaRPr>
          </a:p>
        </p:txBody>
      </p:sp>
      <p:pic>
        <p:nvPicPr>
          <p:cNvPr id="129" name="Google Shape;129;p6"/>
          <p:cNvPicPr preferRelativeResize="0"/>
          <p:nvPr/>
        </p:nvPicPr>
        <p:blipFill rotWithShape="1">
          <a:blip r:embed="rId3">
            <a:alphaModFix/>
          </a:blip>
          <a:srcRect b="0" l="0" r="0" t="0"/>
          <a:stretch/>
        </p:blipFill>
        <p:spPr>
          <a:xfrm>
            <a:off x="5278124" y="5066818"/>
            <a:ext cx="882654" cy="882654"/>
          </a:xfrm>
          <a:prstGeom prst="rect">
            <a:avLst/>
          </a:prstGeom>
          <a:noFill/>
          <a:ln>
            <a:noFill/>
          </a:ln>
        </p:spPr>
      </p:pic>
      <p:sp>
        <p:nvSpPr>
          <p:cNvPr id="130" name="Google Shape;130;p6"/>
          <p:cNvSpPr/>
          <p:nvPr/>
        </p:nvSpPr>
        <p:spPr>
          <a:xfrm>
            <a:off x="4925062" y="4294495"/>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6"/>
          <p:cNvSpPr/>
          <p:nvPr/>
        </p:nvSpPr>
        <p:spPr>
          <a:xfrm>
            <a:off x="4925062" y="4691689"/>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6"/>
          <p:cNvSpPr/>
          <p:nvPr/>
        </p:nvSpPr>
        <p:spPr>
          <a:xfrm>
            <a:off x="6182844" y="429449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p6"/>
          <p:cNvSpPr/>
          <p:nvPr/>
        </p:nvSpPr>
        <p:spPr>
          <a:xfrm>
            <a:off x="6182844" y="4691689"/>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6"/>
          <p:cNvSpPr/>
          <p:nvPr/>
        </p:nvSpPr>
        <p:spPr>
          <a:xfrm>
            <a:off x="3137687" y="429449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6"/>
          <p:cNvSpPr/>
          <p:nvPr/>
        </p:nvSpPr>
        <p:spPr>
          <a:xfrm>
            <a:off x="3579015" y="4294495"/>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6"/>
          <p:cNvSpPr/>
          <p:nvPr/>
        </p:nvSpPr>
        <p:spPr>
          <a:xfrm>
            <a:off x="3579015" y="4691689"/>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6"/>
          <p:cNvSpPr/>
          <p:nvPr/>
        </p:nvSpPr>
        <p:spPr>
          <a:xfrm>
            <a:off x="3137687" y="4691689"/>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6"/>
          <p:cNvSpPr/>
          <p:nvPr/>
        </p:nvSpPr>
        <p:spPr>
          <a:xfrm>
            <a:off x="2718427" y="4294495"/>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6"/>
          <p:cNvSpPr/>
          <p:nvPr/>
        </p:nvSpPr>
        <p:spPr>
          <a:xfrm>
            <a:off x="2718427" y="4691689"/>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6"/>
          <p:cNvSpPr/>
          <p:nvPr/>
        </p:nvSpPr>
        <p:spPr>
          <a:xfrm>
            <a:off x="3976209" y="4294495"/>
            <a:ext cx="330995" cy="33099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6"/>
          <p:cNvSpPr/>
          <p:nvPr/>
        </p:nvSpPr>
        <p:spPr>
          <a:xfrm>
            <a:off x="3976209" y="4691689"/>
            <a:ext cx="330995" cy="330995"/>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6"/>
          <p:cNvSpPr txBox="1"/>
          <p:nvPr/>
        </p:nvSpPr>
        <p:spPr>
          <a:xfrm>
            <a:off x="3886200" y="4874550"/>
            <a:ext cx="20631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Calibri"/>
                <a:ea typeface="Calibri"/>
                <a:cs typeface="Calibri"/>
                <a:sym typeface="Calibri"/>
              </a:rPr>
              <a:t>OR</a:t>
            </a:r>
            <a:endParaRPr b="0" i="0" sz="1400" u="none" cap="none" strike="noStrike">
              <a:solidFill>
                <a:srgbClr val="000000"/>
              </a:solidFill>
              <a:latin typeface="Arial"/>
              <a:ea typeface="Arial"/>
              <a:cs typeface="Arial"/>
              <a:sym typeface="Arial"/>
            </a:endParaRPr>
          </a:p>
        </p:txBody>
      </p:sp>
      <p:sp>
        <p:nvSpPr>
          <p:cNvPr id="143" name="Google Shape;143;p6"/>
          <p:cNvSpPr txBox="1"/>
          <p:nvPr/>
        </p:nvSpPr>
        <p:spPr>
          <a:xfrm>
            <a:off x="6417338" y="5287481"/>
            <a:ext cx="1355062" cy="4099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Non-Representative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000"/>
              <a:buFont typeface="Calibri"/>
              <a:buNone/>
            </a:pPr>
            <a:r>
              <a:rPr lang="en-US" sz="4000"/>
              <a:t>Other side of the coin: Privacy Concerns</a:t>
            </a:r>
            <a:endParaRPr/>
          </a:p>
        </p:txBody>
      </p:sp>
      <p:pic>
        <p:nvPicPr>
          <p:cNvPr id="626" name="Google Shape;626;p59"/>
          <p:cNvPicPr preferRelativeResize="0"/>
          <p:nvPr/>
        </p:nvPicPr>
        <p:blipFill rotWithShape="1">
          <a:blip r:embed="rId3">
            <a:alphaModFix/>
          </a:blip>
          <a:srcRect b="0" l="0" r="0" t="0"/>
          <a:stretch/>
        </p:blipFill>
        <p:spPr>
          <a:xfrm>
            <a:off x="0" y="1047750"/>
            <a:ext cx="9144000" cy="5200650"/>
          </a:xfrm>
          <a:prstGeom prst="rect">
            <a:avLst/>
          </a:prstGeom>
          <a:noFill/>
          <a:ln>
            <a:noFill/>
          </a:ln>
        </p:spPr>
      </p:pic>
      <p:sp>
        <p:nvSpPr>
          <p:cNvPr id="627" name="Google Shape;627;p59"/>
          <p:cNvSpPr txBox="1"/>
          <p:nvPr/>
        </p:nvSpPr>
        <p:spPr>
          <a:xfrm>
            <a:off x="774000" y="6228000"/>
            <a:ext cx="84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Learn about people from, e.g., their Foursquare check-ins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200"/>
              <a:buFont typeface="Calibri"/>
              <a:buNone/>
            </a:pPr>
            <a:r>
              <a:rPr lang="en-US" sz="3200"/>
              <a:t>Cultural Elements are Reflected in Social Datasets</a:t>
            </a:r>
            <a:endParaRPr/>
          </a:p>
        </p:txBody>
      </p:sp>
      <p:pic>
        <p:nvPicPr>
          <p:cNvPr id="633" name="Google Shape;633;p60"/>
          <p:cNvPicPr preferRelativeResize="0"/>
          <p:nvPr/>
        </p:nvPicPr>
        <p:blipFill rotWithShape="1">
          <a:blip r:embed="rId3">
            <a:alphaModFix/>
          </a:blip>
          <a:srcRect b="0" l="0" r="0" t="0"/>
          <a:stretch/>
        </p:blipFill>
        <p:spPr>
          <a:xfrm>
            <a:off x="177800" y="1219200"/>
            <a:ext cx="5632834" cy="2425700"/>
          </a:xfrm>
          <a:prstGeom prst="rect">
            <a:avLst/>
          </a:prstGeom>
          <a:noFill/>
          <a:ln>
            <a:noFill/>
          </a:ln>
        </p:spPr>
      </p:pic>
      <p:sp>
        <p:nvSpPr>
          <p:cNvPr id="634" name="Google Shape;634;p60"/>
          <p:cNvSpPr txBox="1"/>
          <p:nvPr/>
        </p:nvSpPr>
        <p:spPr>
          <a:xfrm>
            <a:off x="685800" y="3673929"/>
            <a:ext cx="30282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Frequency of question posting</a:t>
            </a:r>
            <a:endParaRPr b="0" i="0" sz="1400" u="none" cap="none" strike="noStrike">
              <a:solidFill>
                <a:srgbClr val="000000"/>
              </a:solidFill>
              <a:latin typeface="Arial"/>
              <a:ea typeface="Arial"/>
              <a:cs typeface="Arial"/>
              <a:sym typeface="Arial"/>
            </a:endParaRPr>
          </a:p>
        </p:txBody>
      </p:sp>
      <p:pic>
        <p:nvPicPr>
          <p:cNvPr id="635" name="Google Shape;635;p60"/>
          <p:cNvPicPr preferRelativeResize="0"/>
          <p:nvPr/>
        </p:nvPicPr>
        <p:blipFill rotWithShape="1">
          <a:blip r:embed="rId4">
            <a:alphaModFix/>
          </a:blip>
          <a:srcRect b="0" l="0" r="0" t="0"/>
          <a:stretch/>
        </p:blipFill>
        <p:spPr>
          <a:xfrm>
            <a:off x="3790265" y="3397515"/>
            <a:ext cx="5201335" cy="2481553"/>
          </a:xfrm>
          <a:prstGeom prst="rect">
            <a:avLst/>
          </a:prstGeom>
          <a:noFill/>
          <a:ln>
            <a:noFill/>
          </a:ln>
        </p:spPr>
      </p:pic>
      <p:sp>
        <p:nvSpPr>
          <p:cNvPr id="636" name="Google Shape;636;p60"/>
          <p:cNvSpPr txBox="1"/>
          <p:nvPr/>
        </p:nvSpPr>
        <p:spPr>
          <a:xfrm>
            <a:off x="5037581" y="5879068"/>
            <a:ext cx="27067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Question type, by category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200"/>
              <a:buFont typeface="Calibri"/>
              <a:buNone/>
            </a:pPr>
            <a:r>
              <a:rPr lang="en-US" sz="3200"/>
              <a:t>Cultural Elements are Reflected in Social Datasets</a:t>
            </a:r>
            <a:endParaRPr/>
          </a:p>
        </p:txBody>
      </p:sp>
      <p:grpSp>
        <p:nvGrpSpPr>
          <p:cNvPr id="643" name="Google Shape;643;p61"/>
          <p:cNvGrpSpPr/>
          <p:nvPr/>
        </p:nvGrpSpPr>
        <p:grpSpPr>
          <a:xfrm>
            <a:off x="1139825" y="1752600"/>
            <a:ext cx="6864350" cy="4392396"/>
            <a:chOff x="1139825" y="1752600"/>
            <a:chExt cx="6864350" cy="4392396"/>
          </a:xfrm>
        </p:grpSpPr>
        <p:pic>
          <p:nvPicPr>
            <p:cNvPr id="644" name="Google Shape;644;p61"/>
            <p:cNvPicPr preferRelativeResize="0"/>
            <p:nvPr/>
          </p:nvPicPr>
          <p:blipFill rotWithShape="1">
            <a:blip r:embed="rId3">
              <a:alphaModFix/>
            </a:blip>
            <a:srcRect b="0" l="0" r="0" t="0"/>
            <a:stretch/>
          </p:blipFill>
          <p:spPr>
            <a:xfrm>
              <a:off x="1139825" y="1752600"/>
              <a:ext cx="6864350" cy="4392396"/>
            </a:xfrm>
            <a:prstGeom prst="rect">
              <a:avLst/>
            </a:prstGeom>
            <a:noFill/>
            <a:ln>
              <a:noFill/>
            </a:ln>
          </p:spPr>
        </p:pic>
        <p:pic>
          <p:nvPicPr>
            <p:cNvPr id="645" name="Google Shape;645;p61"/>
            <p:cNvPicPr preferRelativeResize="0"/>
            <p:nvPr/>
          </p:nvPicPr>
          <p:blipFill rotWithShape="1">
            <a:blip r:embed="rId4">
              <a:alphaModFix/>
            </a:blip>
            <a:srcRect b="0" l="0" r="0" t="0"/>
            <a:stretch/>
          </p:blipFill>
          <p:spPr>
            <a:xfrm>
              <a:off x="2133600" y="1752600"/>
              <a:ext cx="1955800" cy="419100"/>
            </a:xfrm>
            <a:prstGeom prst="rect">
              <a:avLst/>
            </a:prstGeom>
            <a:noFill/>
            <a:ln>
              <a:noFill/>
            </a:ln>
          </p:spPr>
        </p:pic>
      </p:grpSp>
      <p:sp>
        <p:nvSpPr>
          <p:cNvPr id="646" name="Google Shape;646;p61"/>
          <p:cNvSpPr txBox="1"/>
          <p:nvPr/>
        </p:nvSpPr>
        <p:spPr>
          <a:xfrm>
            <a:off x="2313049" y="1066800"/>
            <a:ext cx="45179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Code Change Acceptance -- Github</a:t>
            </a:r>
            <a:endParaRPr b="0" i="0" sz="2400" u="none" cap="none" strike="noStrike">
              <a:solidFill>
                <a:schemeClr val="dk1"/>
              </a:solidFill>
              <a:latin typeface="Calibri"/>
              <a:ea typeface="Calibri"/>
              <a:cs typeface="Calibri"/>
              <a:sym typeface="Calibri"/>
            </a:endParaRPr>
          </a:p>
        </p:txBody>
      </p:sp>
      <p:sp>
        <p:nvSpPr>
          <p:cNvPr id="647" name="Google Shape;647;p61"/>
          <p:cNvSpPr txBox="1"/>
          <p:nvPr/>
        </p:nvSpPr>
        <p:spPr>
          <a:xfrm>
            <a:off x="3744000" y="2268000"/>
            <a:ext cx="5400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Github code changes were accepted if people did not know the gender than when they did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(biased against women)</a:t>
            </a:r>
            <a:endParaRPr sz="17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Issues from Data Collection</a:t>
            </a:r>
            <a:endParaRPr/>
          </a:p>
        </p:txBody>
      </p:sp>
      <p:sp>
        <p:nvSpPr>
          <p:cNvPr id="654" name="Google Shape;654;p63"/>
          <p:cNvSpPr txBox="1"/>
          <p:nvPr>
            <p:ph idx="1" type="body"/>
          </p:nvPr>
        </p:nvSpPr>
        <p:spPr>
          <a:xfrm>
            <a:off x="152400" y="1066800"/>
            <a:ext cx="8763000" cy="54102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b="1" lang="en-US"/>
              <a:t>Source Selection Bias</a:t>
            </a:r>
            <a:endParaRPr/>
          </a:p>
          <a:p>
            <a:pPr indent="-342840" lvl="0" marL="342840" rtl="0" algn="l">
              <a:lnSpc>
                <a:spcPct val="100000"/>
              </a:lnSpc>
              <a:spcBef>
                <a:spcPts val="640"/>
              </a:spcBef>
              <a:spcAft>
                <a:spcPts val="0"/>
              </a:spcAft>
              <a:buClr>
                <a:schemeClr val="dk1"/>
              </a:buClr>
              <a:buSzPts val="3200"/>
              <a:buChar char="•"/>
            </a:pPr>
            <a:r>
              <a:rPr lang="en-US"/>
              <a:t>Data Acquisition</a:t>
            </a:r>
            <a:endParaRPr/>
          </a:p>
          <a:p>
            <a:pPr indent="-342840" lvl="0" marL="342840" rtl="0" algn="l">
              <a:lnSpc>
                <a:spcPct val="100000"/>
              </a:lnSpc>
              <a:spcBef>
                <a:spcPts val="640"/>
              </a:spcBef>
              <a:spcAft>
                <a:spcPts val="0"/>
              </a:spcAft>
              <a:buClr>
                <a:schemeClr val="dk1"/>
              </a:buClr>
              <a:buSzPts val="3200"/>
              <a:buChar char="•"/>
            </a:pPr>
            <a:r>
              <a:rPr lang="en-US"/>
              <a:t>Data Querying </a:t>
            </a:r>
            <a:endParaRPr/>
          </a:p>
          <a:p>
            <a:pPr indent="-342840" lvl="0" marL="342840" rtl="0" algn="l">
              <a:lnSpc>
                <a:spcPct val="100000"/>
              </a:lnSpc>
              <a:spcBef>
                <a:spcPts val="640"/>
              </a:spcBef>
              <a:spcAft>
                <a:spcPts val="0"/>
              </a:spcAft>
              <a:buClr>
                <a:schemeClr val="dk1"/>
              </a:buClr>
              <a:buSzPts val="3200"/>
              <a:buChar char="•"/>
            </a:pPr>
            <a:r>
              <a:rPr lang="en-US"/>
              <a:t>Data Filtering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 Acquisition Bias</a:t>
            </a:r>
            <a:endParaRPr/>
          </a:p>
        </p:txBody>
      </p:sp>
      <p:sp>
        <p:nvSpPr>
          <p:cNvPr id="660" name="Google Shape;660;p64"/>
          <p:cNvSpPr txBox="1"/>
          <p:nvPr>
            <p:ph idx="1" type="body"/>
          </p:nvPr>
        </p:nvSpPr>
        <p:spPr>
          <a:xfrm>
            <a:off x="152400" y="1143000"/>
            <a:ext cx="88392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Some platforms offer no programmatic access (APIs).</a:t>
            </a:r>
            <a:endParaRPr/>
          </a:p>
          <a:p>
            <a:pPr indent="-342840" lvl="0" marL="342840" rtl="0" algn="l">
              <a:lnSpc>
                <a:spcPct val="100000"/>
              </a:lnSpc>
              <a:spcBef>
                <a:spcPts val="640"/>
              </a:spcBef>
              <a:spcAft>
                <a:spcPts val="0"/>
              </a:spcAft>
              <a:buClr>
                <a:schemeClr val="dk1"/>
              </a:buClr>
              <a:buSzPts val="3200"/>
              <a:buChar char="•"/>
            </a:pPr>
            <a:r>
              <a:rPr lang="en-US"/>
              <a:t>Creates gaps between data and what users see.</a:t>
            </a:r>
            <a:endParaRPr/>
          </a:p>
          <a:p>
            <a:pPr indent="-342840" lvl="0" marL="342840" rtl="0" algn="l">
              <a:lnSpc>
                <a:spcPct val="100000"/>
              </a:lnSpc>
              <a:spcBef>
                <a:spcPts val="640"/>
              </a:spcBef>
              <a:spcAft>
                <a:spcPts val="0"/>
              </a:spcAft>
              <a:buClr>
                <a:schemeClr val="dk1"/>
              </a:buClr>
              <a:buSzPts val="3200"/>
              <a:buChar char="•"/>
            </a:pPr>
            <a:r>
              <a:rPr lang="en-US"/>
              <a:t>LinkedIn TOS:</a:t>
            </a:r>
            <a:endParaRPr/>
          </a:p>
          <a:p>
            <a:pPr indent="-139640" lvl="0" marL="342840" rtl="0" algn="l">
              <a:lnSpc>
                <a:spcPct val="100000"/>
              </a:lnSpc>
              <a:spcBef>
                <a:spcPts val="640"/>
              </a:spcBef>
              <a:spcAft>
                <a:spcPts val="0"/>
              </a:spcAft>
              <a:buClr>
                <a:schemeClr val="dk1"/>
              </a:buClr>
              <a:buSzPts val="3200"/>
              <a:buNone/>
            </a:pPr>
            <a:r>
              <a:t/>
            </a:r>
            <a:endParaRPr/>
          </a:p>
        </p:txBody>
      </p:sp>
      <p:pic>
        <p:nvPicPr>
          <p:cNvPr id="661" name="Google Shape;661;p64"/>
          <p:cNvPicPr preferRelativeResize="0"/>
          <p:nvPr/>
        </p:nvPicPr>
        <p:blipFill rotWithShape="1">
          <a:blip r:embed="rId3">
            <a:alphaModFix/>
          </a:blip>
          <a:srcRect b="0" l="0" r="0" t="0"/>
          <a:stretch/>
        </p:blipFill>
        <p:spPr>
          <a:xfrm>
            <a:off x="0" y="3581400"/>
            <a:ext cx="9144000" cy="2379406"/>
          </a:xfrm>
          <a:prstGeom prst="rect">
            <a:avLst/>
          </a:prstGeom>
          <a:noFill/>
          <a:ln>
            <a:noFill/>
          </a:ln>
        </p:spPr>
      </p:pic>
      <p:pic>
        <p:nvPicPr>
          <p:cNvPr id="662" name="Google Shape;662;p64"/>
          <p:cNvPicPr preferRelativeResize="0"/>
          <p:nvPr/>
        </p:nvPicPr>
        <p:blipFill rotWithShape="1">
          <a:blip r:embed="rId4">
            <a:alphaModFix/>
          </a:blip>
          <a:srcRect b="0" l="0" r="0" t="0"/>
          <a:stretch/>
        </p:blipFill>
        <p:spPr>
          <a:xfrm>
            <a:off x="0" y="3315194"/>
            <a:ext cx="9144000" cy="31883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 Acquisition Bias – Rate Limits</a:t>
            </a:r>
            <a:endParaRPr/>
          </a:p>
        </p:txBody>
      </p:sp>
      <p:pic>
        <p:nvPicPr>
          <p:cNvPr id="668" name="Google Shape;668;p65"/>
          <p:cNvPicPr preferRelativeResize="0"/>
          <p:nvPr/>
        </p:nvPicPr>
        <p:blipFill rotWithShape="1">
          <a:blip r:embed="rId3">
            <a:alphaModFix/>
          </a:blip>
          <a:srcRect b="0" l="0" r="0" t="0"/>
          <a:stretch/>
        </p:blipFill>
        <p:spPr>
          <a:xfrm>
            <a:off x="0" y="1239461"/>
            <a:ext cx="9144000" cy="470413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3600"/>
              <a:buFont typeface="Calibri"/>
              <a:buNone/>
            </a:pPr>
            <a:r>
              <a:rPr lang="en-US" sz="3600"/>
              <a:t>Platforms Do Not Capture All Relevant Data</a:t>
            </a:r>
            <a:endParaRPr/>
          </a:p>
        </p:txBody>
      </p:sp>
      <p:sp>
        <p:nvSpPr>
          <p:cNvPr id="674" name="Google Shape;674;p66"/>
          <p:cNvSpPr txBox="1"/>
          <p:nvPr>
            <p:ph idx="1" type="body"/>
          </p:nvPr>
        </p:nvSpPr>
        <p:spPr>
          <a:xfrm>
            <a:off x="152400" y="1143000"/>
            <a:ext cx="88392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We know what people write, but not </a:t>
            </a:r>
            <a:br>
              <a:rPr lang="en-US"/>
            </a:br>
            <a:r>
              <a:rPr lang="en-US"/>
              <a:t>what they see.</a:t>
            </a:r>
            <a:endParaRPr/>
          </a:p>
          <a:p>
            <a:pPr indent="-342840" lvl="0" marL="342840" rtl="0" algn="l">
              <a:lnSpc>
                <a:spcPct val="100000"/>
              </a:lnSpc>
              <a:spcBef>
                <a:spcPts val="640"/>
              </a:spcBef>
              <a:spcAft>
                <a:spcPts val="0"/>
              </a:spcAft>
              <a:buClr>
                <a:schemeClr val="dk1"/>
              </a:buClr>
              <a:buSzPts val="3200"/>
              <a:buChar char="•"/>
            </a:pPr>
            <a:r>
              <a:rPr lang="en-US"/>
              <a:t>Having access to this may reveal different insights.</a:t>
            </a:r>
            <a:endParaRPr/>
          </a:p>
          <a:p>
            <a:pPr indent="-342840" lvl="0" marL="342840" rtl="0" algn="l">
              <a:lnSpc>
                <a:spcPct val="100000"/>
              </a:lnSpc>
              <a:spcBef>
                <a:spcPts val="640"/>
              </a:spcBef>
              <a:spcAft>
                <a:spcPts val="0"/>
              </a:spcAft>
              <a:buClr>
                <a:schemeClr val="dk1"/>
              </a:buClr>
              <a:buSzPts val="3200"/>
              <a:buChar char="•"/>
            </a:pPr>
            <a:r>
              <a:rPr lang="en-US"/>
              <a:t>What is exposure?</a:t>
            </a:r>
            <a:endParaRPr/>
          </a:p>
          <a:p>
            <a:pPr indent="-342840" lvl="0" marL="342840" rtl="0" algn="l">
              <a:lnSpc>
                <a:spcPct val="100000"/>
              </a:lnSpc>
              <a:spcBef>
                <a:spcPts val="640"/>
              </a:spcBef>
              <a:spcAft>
                <a:spcPts val="0"/>
              </a:spcAft>
              <a:buClr>
                <a:schemeClr val="dk1"/>
              </a:buClr>
              <a:buSzPts val="3200"/>
              <a:buChar char="•"/>
            </a:pPr>
            <a:r>
              <a:rPr lang="en-US"/>
              <a:t>Public / private issue.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Platforms’ Sampling is Often Opaque</a:t>
            </a:r>
            <a:endParaRPr/>
          </a:p>
        </p:txBody>
      </p:sp>
      <p:sp>
        <p:nvSpPr>
          <p:cNvPr id="680" name="Google Shape;680;p67"/>
          <p:cNvSpPr txBox="1"/>
          <p:nvPr>
            <p:ph idx="1" type="body"/>
          </p:nvPr>
        </p:nvSpPr>
        <p:spPr>
          <a:xfrm>
            <a:off x="457200" y="1066800"/>
            <a:ext cx="8229600" cy="51816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Twitter shares its data.</a:t>
            </a:r>
            <a:endParaRPr/>
          </a:p>
          <a:p>
            <a:pPr indent="-342840" lvl="0" marL="342840" rtl="0" algn="l">
              <a:lnSpc>
                <a:spcPct val="100000"/>
              </a:lnSpc>
              <a:spcBef>
                <a:spcPts val="640"/>
              </a:spcBef>
              <a:spcAft>
                <a:spcPts val="0"/>
              </a:spcAft>
              <a:buClr>
                <a:schemeClr val="dk1"/>
              </a:buClr>
              <a:buSzPts val="3200"/>
              <a:buChar char="•"/>
            </a:pPr>
            <a:r>
              <a:rPr lang="en-US"/>
              <a:t>“Firehose” - 100% - costly.</a:t>
            </a:r>
            <a:endParaRPr/>
          </a:p>
          <a:p>
            <a:pPr indent="-342840" lvl="0" marL="342840" rtl="0" algn="l">
              <a:lnSpc>
                <a:spcPct val="100000"/>
              </a:lnSpc>
              <a:spcBef>
                <a:spcPts val="640"/>
              </a:spcBef>
              <a:spcAft>
                <a:spcPts val="0"/>
              </a:spcAft>
              <a:buClr>
                <a:schemeClr val="dk1"/>
              </a:buClr>
              <a:buSzPts val="3200"/>
              <a:buChar char="•"/>
            </a:pPr>
            <a:r>
              <a:rPr lang="en-US"/>
              <a:t>“Sample API” - 1% - free.</a:t>
            </a:r>
            <a:endParaRPr/>
          </a:p>
          <a:p>
            <a:pPr indent="-285700" lvl="1" marL="742819" rtl="0" algn="l">
              <a:lnSpc>
                <a:spcPct val="100000"/>
              </a:lnSpc>
              <a:spcBef>
                <a:spcPts val="560"/>
              </a:spcBef>
              <a:spcAft>
                <a:spcPts val="0"/>
              </a:spcAft>
              <a:buClr>
                <a:schemeClr val="dk1"/>
              </a:buClr>
              <a:buSzPts val="2800"/>
              <a:buChar char="–"/>
            </a:pPr>
            <a:r>
              <a:rPr lang="en-US"/>
              <a:t>Takes </a:t>
            </a:r>
            <a:r>
              <a:rPr lang="en-US" u="sng"/>
              <a:t>no</a:t>
            </a:r>
            <a:r>
              <a:rPr lang="en-US"/>
              <a:t> parameters from users.</a:t>
            </a:r>
            <a:endParaRPr/>
          </a:p>
          <a:p>
            <a:pPr indent="-285700" lvl="1" marL="742819" rtl="0" algn="l">
              <a:lnSpc>
                <a:spcPct val="100000"/>
              </a:lnSpc>
              <a:spcBef>
                <a:spcPts val="560"/>
              </a:spcBef>
              <a:spcAft>
                <a:spcPts val="0"/>
              </a:spcAft>
              <a:buClr>
                <a:schemeClr val="dk1"/>
              </a:buClr>
              <a:buSzPts val="2800"/>
              <a:buChar char="–"/>
            </a:pPr>
            <a:r>
              <a:rPr lang="en-US"/>
              <a:t>Returns a random 1% sample.</a:t>
            </a:r>
            <a:endParaRPr/>
          </a:p>
          <a:p>
            <a:pPr indent="-342840" lvl="0" marL="342840" rtl="0" algn="l">
              <a:lnSpc>
                <a:spcPct val="100000"/>
              </a:lnSpc>
              <a:spcBef>
                <a:spcPts val="640"/>
              </a:spcBef>
              <a:spcAft>
                <a:spcPts val="0"/>
              </a:spcAft>
              <a:buClr>
                <a:schemeClr val="dk1"/>
              </a:buClr>
              <a:buSzPts val="3200"/>
              <a:buChar char="•"/>
            </a:pPr>
            <a:r>
              <a:rPr lang="en-US"/>
              <a:t>“Streaming API” - 1% - free.</a:t>
            </a:r>
            <a:endParaRPr/>
          </a:p>
          <a:p>
            <a:pPr indent="-285700" lvl="1" marL="742819" rtl="0" algn="l">
              <a:lnSpc>
                <a:spcPct val="100000"/>
              </a:lnSpc>
              <a:spcBef>
                <a:spcPts val="560"/>
              </a:spcBef>
              <a:spcAft>
                <a:spcPts val="0"/>
              </a:spcAft>
              <a:buClr>
                <a:schemeClr val="dk1"/>
              </a:buClr>
              <a:buSzPts val="2800"/>
              <a:buChar char="–"/>
            </a:pPr>
            <a:r>
              <a:rPr lang="en-US"/>
              <a:t>Takes query parameters from user.</a:t>
            </a:r>
            <a:endParaRPr/>
          </a:p>
          <a:p>
            <a:pPr indent="-285700" lvl="1" marL="742819" rtl="0" algn="l">
              <a:lnSpc>
                <a:spcPct val="100000"/>
              </a:lnSpc>
              <a:spcBef>
                <a:spcPts val="560"/>
              </a:spcBef>
              <a:spcAft>
                <a:spcPts val="0"/>
              </a:spcAft>
              <a:buClr>
                <a:schemeClr val="dk1"/>
              </a:buClr>
              <a:buSzPts val="2800"/>
              <a:buChar char="–"/>
            </a:pPr>
            <a:r>
              <a:rPr lang="en-US"/>
              <a:t>Returns tweets matching query.</a:t>
            </a:r>
            <a:endParaRPr/>
          </a:p>
          <a:p>
            <a:pPr indent="-285700" lvl="1" marL="742819" rtl="0" algn="l">
              <a:lnSpc>
                <a:spcPct val="100000"/>
              </a:lnSpc>
              <a:spcBef>
                <a:spcPts val="560"/>
              </a:spcBef>
              <a:spcAft>
                <a:spcPts val="0"/>
              </a:spcAft>
              <a:buClr>
                <a:schemeClr val="dk1"/>
              </a:buClr>
              <a:buSzPts val="2800"/>
              <a:buChar char="–"/>
            </a:pPr>
            <a:r>
              <a:rPr lang="en-US"/>
              <a:t>Samples data when volume reaches 1%.</a:t>
            </a:r>
            <a:endParaRPr/>
          </a:p>
          <a:p>
            <a:pPr indent="0" lvl="0" marL="0" rtl="0" algn="l">
              <a:lnSpc>
                <a:spcPct val="100000"/>
              </a:lnSpc>
              <a:spcBef>
                <a:spcPts val="640"/>
              </a:spcBef>
              <a:spcAft>
                <a:spcPts val="0"/>
              </a:spcAft>
              <a:buClr>
                <a:schemeClr val="dk1"/>
              </a:buClr>
              <a:buSzPts val="32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68"/>
          <p:cNvPicPr preferRelativeResize="0"/>
          <p:nvPr/>
        </p:nvPicPr>
        <p:blipFill rotWithShape="1">
          <a:blip r:embed="rId3">
            <a:alphaModFix/>
          </a:blip>
          <a:srcRect b="0" l="0" r="0" t="0"/>
          <a:stretch/>
        </p:blipFill>
        <p:spPr>
          <a:xfrm>
            <a:off x="4572000" y="1541639"/>
            <a:ext cx="4419600" cy="3560713"/>
          </a:xfrm>
          <a:prstGeom prst="rect">
            <a:avLst/>
          </a:prstGeom>
          <a:noFill/>
          <a:ln>
            <a:noFill/>
          </a:ln>
        </p:spPr>
      </p:pic>
      <p:pic>
        <p:nvPicPr>
          <p:cNvPr id="687" name="Google Shape;687;p68"/>
          <p:cNvPicPr preferRelativeResize="0"/>
          <p:nvPr/>
        </p:nvPicPr>
        <p:blipFill rotWithShape="1">
          <a:blip r:embed="rId4">
            <a:alphaModFix/>
          </a:blip>
          <a:srcRect b="0" l="0" r="0" t="0"/>
          <a:stretch/>
        </p:blipFill>
        <p:spPr>
          <a:xfrm>
            <a:off x="4572000" y="1544687"/>
            <a:ext cx="4419600" cy="3560713"/>
          </a:xfrm>
          <a:prstGeom prst="rect">
            <a:avLst/>
          </a:prstGeom>
          <a:noFill/>
          <a:ln>
            <a:noFill/>
          </a:ln>
        </p:spPr>
      </p:pic>
      <p:sp>
        <p:nvSpPr>
          <p:cNvPr id="688" name="Google Shape;688;p68"/>
          <p:cNvSpPr txBox="1"/>
          <p:nvPr>
            <p:ph type="title"/>
          </p:nvPr>
        </p:nvSpPr>
        <p:spPr>
          <a:xfrm>
            <a:off x="457200" y="0"/>
            <a:ext cx="8229600" cy="114300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Dataset</a:t>
            </a:r>
            <a:endParaRPr/>
          </a:p>
        </p:txBody>
      </p:sp>
      <p:sp>
        <p:nvSpPr>
          <p:cNvPr id="689" name="Google Shape;689;p68"/>
          <p:cNvSpPr txBox="1"/>
          <p:nvPr>
            <p:ph idx="1" type="body"/>
          </p:nvPr>
        </p:nvSpPr>
        <p:spPr>
          <a:xfrm>
            <a:off x="457200" y="1524000"/>
            <a:ext cx="4191000" cy="43434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500k from Streaming API</a:t>
            </a:r>
            <a:endParaRPr/>
          </a:p>
          <a:p>
            <a:pPr indent="-342840" lvl="0" marL="342840" rtl="0" algn="l">
              <a:lnSpc>
                <a:spcPct val="100000"/>
              </a:lnSpc>
              <a:spcBef>
                <a:spcPts val="640"/>
              </a:spcBef>
              <a:spcAft>
                <a:spcPts val="0"/>
              </a:spcAft>
              <a:buClr>
                <a:schemeClr val="dk1"/>
              </a:buClr>
              <a:buSzPts val="3200"/>
              <a:buChar char="•"/>
            </a:pPr>
            <a:r>
              <a:rPr lang="en-US"/>
              <a:t>1.2M from Firehose</a:t>
            </a:r>
            <a:endParaRPr/>
          </a:p>
          <a:p>
            <a:pPr indent="-342840" lvl="0" marL="342840" rtl="0" algn="l">
              <a:lnSpc>
                <a:spcPct val="100000"/>
              </a:lnSpc>
              <a:spcBef>
                <a:spcPts val="640"/>
              </a:spcBef>
              <a:spcAft>
                <a:spcPts val="0"/>
              </a:spcAft>
              <a:buClr>
                <a:schemeClr val="dk1"/>
              </a:buClr>
              <a:buSzPts val="3200"/>
              <a:buChar char="•"/>
            </a:pPr>
            <a:r>
              <a:rPr lang="en-US"/>
              <a:t>42% Overall Coverage </a:t>
            </a:r>
            <a:endParaRPr/>
          </a:p>
          <a:p>
            <a:pPr indent="-342840" lvl="0" marL="342840" rtl="0" algn="l">
              <a:lnSpc>
                <a:spcPct val="100000"/>
              </a:lnSpc>
              <a:spcBef>
                <a:spcPts val="640"/>
              </a:spcBef>
              <a:spcAft>
                <a:spcPts val="0"/>
              </a:spcAft>
              <a:buClr>
                <a:schemeClr val="dk1"/>
              </a:buClr>
              <a:buSzPts val="3200"/>
              <a:buChar char="•"/>
            </a:pPr>
            <a:r>
              <a:rPr lang="en-US"/>
              <a:t>Daily Coverage from 17% to 89%.</a:t>
            </a:r>
            <a:endParaRPr/>
          </a:p>
        </p:txBody>
      </p:sp>
      <p:sp>
        <p:nvSpPr>
          <p:cNvPr id="690" name="Google Shape;690;p68"/>
          <p:cNvSpPr/>
          <p:nvPr/>
        </p:nvSpPr>
        <p:spPr>
          <a:xfrm>
            <a:off x="5181600" y="3962400"/>
            <a:ext cx="762000" cy="3048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89%</a:t>
            </a:r>
            <a:endParaRPr b="0" i="0" sz="1400" u="none" cap="none" strike="noStrike">
              <a:solidFill>
                <a:srgbClr val="000000"/>
              </a:solidFill>
              <a:latin typeface="Arial"/>
              <a:ea typeface="Arial"/>
              <a:cs typeface="Arial"/>
              <a:sym typeface="Arial"/>
            </a:endParaRPr>
          </a:p>
        </p:txBody>
      </p:sp>
      <p:sp>
        <p:nvSpPr>
          <p:cNvPr id="691" name="Google Shape;691;p68"/>
          <p:cNvSpPr/>
          <p:nvPr/>
        </p:nvSpPr>
        <p:spPr>
          <a:xfrm>
            <a:off x="6934200" y="3733800"/>
            <a:ext cx="762000" cy="3048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17%</a:t>
            </a:r>
            <a:endParaRPr b="0" i="0" sz="1400" u="none" cap="none" strike="noStrike">
              <a:solidFill>
                <a:srgbClr val="000000"/>
              </a:solidFill>
              <a:latin typeface="Arial"/>
              <a:ea typeface="Arial"/>
              <a:cs typeface="Arial"/>
              <a:sym typeface="Arial"/>
            </a:endParaRPr>
          </a:p>
        </p:txBody>
      </p:sp>
      <p:cxnSp>
        <p:nvCxnSpPr>
          <p:cNvPr id="692" name="Google Shape;692;p68"/>
          <p:cNvCxnSpPr>
            <a:stCxn id="690" idx="0"/>
          </p:cNvCxnSpPr>
          <p:nvPr/>
        </p:nvCxnSpPr>
        <p:spPr>
          <a:xfrm flipH="1" rot="10800000">
            <a:off x="5562600" y="3124200"/>
            <a:ext cx="152400" cy="838200"/>
          </a:xfrm>
          <a:prstGeom prst="straightConnector1">
            <a:avLst/>
          </a:prstGeom>
          <a:noFill/>
          <a:ln cap="flat" cmpd="sng" w="25400">
            <a:solidFill>
              <a:schemeClr val="accent2"/>
            </a:solidFill>
            <a:prstDash val="solid"/>
            <a:round/>
            <a:headEnd len="sm" w="sm" type="none"/>
            <a:tailEnd len="med" w="med" type="stealth"/>
          </a:ln>
        </p:spPr>
      </p:cxnSp>
      <p:cxnSp>
        <p:nvCxnSpPr>
          <p:cNvPr id="693" name="Google Shape;693;p68"/>
          <p:cNvCxnSpPr>
            <a:stCxn id="691" idx="0"/>
          </p:cNvCxnSpPr>
          <p:nvPr/>
        </p:nvCxnSpPr>
        <p:spPr>
          <a:xfrm rot="10800000">
            <a:off x="6781800" y="1752600"/>
            <a:ext cx="533400" cy="1981200"/>
          </a:xfrm>
          <a:prstGeom prst="straightConnector1">
            <a:avLst/>
          </a:prstGeom>
          <a:noFill/>
          <a:ln cap="flat" cmpd="sng" w="25400">
            <a:solidFill>
              <a:schemeClr val="accent2"/>
            </a:solidFill>
            <a:prstDash val="solid"/>
            <a:round/>
            <a:headEnd len="sm" w="sm" type="none"/>
            <a:tailEnd len="med" w="med" type="stealth"/>
          </a:ln>
        </p:spPr>
      </p:cxnSp>
      <p:sp>
        <p:nvSpPr>
          <p:cNvPr id="694" name="Google Shape;694;p68"/>
          <p:cNvSpPr/>
          <p:nvPr/>
        </p:nvSpPr>
        <p:spPr>
          <a:xfrm>
            <a:off x="228600" y="1295400"/>
            <a:ext cx="4267200" cy="381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69"/>
          <p:cNvGrpSpPr/>
          <p:nvPr/>
        </p:nvGrpSpPr>
        <p:grpSpPr>
          <a:xfrm>
            <a:off x="1828800" y="1600200"/>
            <a:ext cx="5486400" cy="4343400"/>
            <a:chOff x="1828800" y="1600200"/>
            <a:chExt cx="5486400" cy="4343400"/>
          </a:xfrm>
        </p:grpSpPr>
        <p:pic>
          <p:nvPicPr>
            <p:cNvPr id="701" name="Google Shape;701;p69"/>
            <p:cNvPicPr preferRelativeResize="0"/>
            <p:nvPr/>
          </p:nvPicPr>
          <p:blipFill rotWithShape="1">
            <a:blip r:embed="rId3">
              <a:alphaModFix/>
            </a:blip>
            <a:srcRect b="0" l="0" r="0" t="0"/>
            <a:stretch/>
          </p:blipFill>
          <p:spPr>
            <a:xfrm>
              <a:off x="1828800" y="1600200"/>
              <a:ext cx="5486400" cy="4192266"/>
            </a:xfrm>
            <a:prstGeom prst="rect">
              <a:avLst/>
            </a:prstGeom>
            <a:noFill/>
            <a:ln>
              <a:noFill/>
            </a:ln>
          </p:spPr>
        </p:pic>
        <p:sp>
          <p:nvSpPr>
            <p:cNvPr id="702" name="Google Shape;702;p69"/>
            <p:cNvSpPr/>
            <p:nvPr/>
          </p:nvSpPr>
          <p:spPr>
            <a:xfrm>
              <a:off x="3429000" y="5638800"/>
              <a:ext cx="2286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a:ea typeface="Times"/>
                  <a:cs typeface="Times"/>
                  <a:sym typeface="Times"/>
                </a:rPr>
                <a:t>Top </a:t>
              </a:r>
              <a:r>
                <a:rPr b="0" i="1" lang="en-US" sz="1800" u="none" cap="none" strike="noStrike">
                  <a:solidFill>
                    <a:schemeClr val="dk1"/>
                  </a:solidFill>
                  <a:latin typeface="Times"/>
                  <a:ea typeface="Times"/>
                  <a:cs typeface="Times"/>
                  <a:sym typeface="Times"/>
                </a:rPr>
                <a:t>n</a:t>
              </a:r>
              <a:r>
                <a:rPr b="0" i="0" lang="en-US" sz="1800" u="none" cap="none" strike="noStrike">
                  <a:solidFill>
                    <a:schemeClr val="dk1"/>
                  </a:solidFill>
                  <a:latin typeface="Times"/>
                  <a:ea typeface="Times"/>
                  <a:cs typeface="Times"/>
                  <a:sym typeface="Times"/>
                </a:rPr>
                <a:t> Hashtags</a:t>
              </a:r>
              <a:endParaRPr b="0" i="0" sz="1800" u="none" cap="none" strike="noStrike">
                <a:solidFill>
                  <a:schemeClr val="dk1"/>
                </a:solidFill>
                <a:latin typeface="Times"/>
                <a:ea typeface="Times"/>
                <a:cs typeface="Times"/>
                <a:sym typeface="Times"/>
              </a:endParaRPr>
            </a:p>
          </p:txBody>
        </p:sp>
      </p:grpSp>
      <p:sp>
        <p:nvSpPr>
          <p:cNvPr id="703" name="Google Shape;703;p69"/>
          <p:cNvSpPr txBox="1"/>
          <p:nvPr>
            <p:ph type="title"/>
          </p:nvPr>
        </p:nvSpPr>
        <p:spPr>
          <a:xfrm>
            <a:off x="457200" y="0"/>
            <a:ext cx="8229600" cy="114300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Top Hashtags</a:t>
            </a:r>
            <a:endParaRPr/>
          </a:p>
        </p:txBody>
      </p:sp>
      <p:sp>
        <p:nvSpPr>
          <p:cNvPr id="704" name="Google Shape;704;p69"/>
          <p:cNvSpPr/>
          <p:nvPr/>
        </p:nvSpPr>
        <p:spPr>
          <a:xfrm>
            <a:off x="7390438" y="3124200"/>
            <a:ext cx="1752600" cy="3352800"/>
          </a:xfrm>
          <a:prstGeom prst="rect">
            <a:avLst/>
          </a:prstGeom>
          <a:solidFill>
            <a:schemeClr val="lt1"/>
          </a:solid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Calibri"/>
                <a:ea typeface="Calibri"/>
                <a:cs typeface="Calibri"/>
                <a:sym typeface="Calibri"/>
              </a:rPr>
              <a:t>Firehose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#syria</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#revolution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#homs</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#bashar</a:t>
            </a:r>
            <a:endParaRPr b="1"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#egypt</a:t>
            </a:r>
            <a:endParaRPr b="1"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#egitto3000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#kuwait</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#bahrain</a:t>
            </a:r>
            <a:endParaRPr b="1"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#damascus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#mar15</a:t>
            </a:r>
            <a:endParaRPr b="0" i="0" sz="1400" u="none" cap="none" strike="noStrike">
              <a:solidFill>
                <a:srgbClr val="000000"/>
              </a:solidFill>
              <a:latin typeface="Arial"/>
              <a:ea typeface="Arial"/>
              <a:cs typeface="Arial"/>
              <a:sym typeface="Arial"/>
            </a:endParaRPr>
          </a:p>
        </p:txBody>
      </p:sp>
      <p:sp>
        <p:nvSpPr>
          <p:cNvPr id="705" name="Google Shape;705;p69"/>
          <p:cNvSpPr/>
          <p:nvPr/>
        </p:nvSpPr>
        <p:spPr>
          <a:xfrm>
            <a:off x="5485438" y="3124200"/>
            <a:ext cx="1752600" cy="3352800"/>
          </a:xfrm>
          <a:prstGeom prst="rect">
            <a:avLst/>
          </a:prstGeom>
          <a:solidFill>
            <a:schemeClr val="lt1"/>
          </a:solid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Calibri"/>
                <a:ea typeface="Calibri"/>
                <a:cs typeface="Calibri"/>
                <a:sym typeface="Calibri"/>
              </a:rPr>
              <a:t>Streaming API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#syria</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#homs</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#damascus</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#hama</a:t>
            </a:r>
            <a:endParaRPr b="1"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#assad</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#daraa</a:t>
            </a:r>
            <a:endParaRPr b="1"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#mar15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#aleppo</a:t>
            </a:r>
            <a:endParaRPr b="1"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#idlib</a:t>
            </a:r>
            <a:endParaRPr b="1" i="0"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#sfp</a:t>
            </a:r>
            <a:endParaRPr b="1" i="0" sz="1800" u="sng" cap="none" strike="noStrike">
              <a:solidFill>
                <a:srgbClr val="FF0000"/>
              </a:solidFill>
              <a:latin typeface="Calibri"/>
              <a:ea typeface="Calibri"/>
              <a:cs typeface="Calibri"/>
              <a:sym typeface="Calibri"/>
            </a:endParaRPr>
          </a:p>
        </p:txBody>
      </p:sp>
      <p:sp>
        <p:nvSpPr>
          <p:cNvPr id="706" name="Google Shape;706;p69"/>
          <p:cNvSpPr/>
          <p:nvPr/>
        </p:nvSpPr>
        <p:spPr>
          <a:xfrm rot="-3579220">
            <a:off x="3599169" y="2776500"/>
            <a:ext cx="609600" cy="3392812"/>
          </a:xfrm>
          <a:prstGeom prst="upArrow">
            <a:avLst>
              <a:gd fmla="val 50000" name="adj1"/>
              <a:gd fmla="val 50000" name="adj2"/>
            </a:avLst>
          </a:prstGeom>
          <a:solidFill>
            <a:schemeClr val="dk1"/>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Social Data Bias</a:t>
            </a:r>
            <a:endParaRPr/>
          </a:p>
        </p:txBody>
      </p:sp>
      <p:sp>
        <p:nvSpPr>
          <p:cNvPr id="150" name="Google Shape;150;p7"/>
          <p:cNvSpPr/>
          <p:nvPr/>
        </p:nvSpPr>
        <p:spPr>
          <a:xfrm>
            <a:off x="0" y="6214646"/>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Olteanu, Alexandra, et al. "Social Data: Biases, Methodological Pitfalls, and Ethical Boundaries." (2019).</a:t>
            </a:r>
            <a:endParaRPr b="0" i="0" sz="1400" u="none" cap="none" strike="noStrike">
              <a:solidFill>
                <a:srgbClr val="000000"/>
              </a:solidFill>
              <a:latin typeface="Arial"/>
              <a:ea typeface="Arial"/>
              <a:cs typeface="Arial"/>
              <a:sym typeface="Arial"/>
            </a:endParaRPr>
          </a:p>
        </p:txBody>
      </p:sp>
      <p:grpSp>
        <p:nvGrpSpPr>
          <p:cNvPr id="151" name="Google Shape;151;p7"/>
          <p:cNvGrpSpPr/>
          <p:nvPr/>
        </p:nvGrpSpPr>
        <p:grpSpPr>
          <a:xfrm>
            <a:off x="76200" y="1209885"/>
            <a:ext cx="9067800" cy="4819230"/>
            <a:chOff x="0" y="219285"/>
            <a:chExt cx="9067800" cy="4819230"/>
          </a:xfrm>
        </p:grpSpPr>
        <p:sp>
          <p:nvSpPr>
            <p:cNvPr id="152" name="Google Shape;152;p7"/>
            <p:cNvSpPr/>
            <p:nvPr/>
          </p:nvSpPr>
          <p:spPr>
            <a:xfrm>
              <a:off x="0" y="411165"/>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txBox="1"/>
            <p:nvPr/>
          </p:nvSpPr>
          <p:spPr>
            <a:xfrm>
              <a:off x="0" y="411165"/>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When the users under study to not match the population.</a:t>
              </a:r>
              <a:endParaRPr b="0" i="0" sz="1400" u="none" cap="none" strike="noStrike">
                <a:solidFill>
                  <a:srgbClr val="000000"/>
                </a:solidFill>
                <a:latin typeface="Arial"/>
                <a:ea typeface="Arial"/>
                <a:cs typeface="Arial"/>
                <a:sym typeface="Arial"/>
              </a:endParaRPr>
            </a:p>
          </p:txBody>
        </p:sp>
        <p:sp>
          <p:nvSpPr>
            <p:cNvPr id="154" name="Google Shape;154;p7"/>
            <p:cNvSpPr/>
            <p:nvPr/>
          </p:nvSpPr>
          <p:spPr>
            <a:xfrm>
              <a:off x="453390" y="219285"/>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
            <p:cNvSpPr txBox="1"/>
            <p:nvPr/>
          </p:nvSpPr>
          <p:spPr>
            <a:xfrm>
              <a:off x="472124" y="238019"/>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Population Biases</a:t>
              </a:r>
              <a:endParaRPr b="0" i="0" sz="1400" u="none" cap="none" strike="noStrike">
                <a:solidFill>
                  <a:srgbClr val="000000"/>
                </a:solidFill>
                <a:latin typeface="Arial"/>
                <a:ea typeface="Arial"/>
                <a:cs typeface="Arial"/>
                <a:sym typeface="Arial"/>
              </a:endParaRPr>
            </a:p>
          </p:txBody>
        </p:sp>
        <p:sp>
          <p:nvSpPr>
            <p:cNvPr id="156" name="Google Shape;156;p7"/>
            <p:cNvSpPr/>
            <p:nvPr/>
          </p:nvSpPr>
          <p:spPr>
            <a:xfrm>
              <a:off x="0" y="1226070"/>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txBox="1"/>
            <p:nvPr/>
          </p:nvSpPr>
          <p:spPr>
            <a:xfrm>
              <a:off x="0" y="1226070"/>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The features of the site dictate how it is used.</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453390" y="1034190"/>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txBox="1"/>
            <p:nvPr/>
          </p:nvSpPr>
          <p:spPr>
            <a:xfrm>
              <a:off x="472124" y="1052924"/>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Behavioral Biases</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0" y="2040975"/>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txBox="1"/>
            <p:nvPr/>
          </p:nvSpPr>
          <p:spPr>
            <a:xfrm>
              <a:off x="0" y="2040975"/>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Contextual behavioral bias. Example: Parents talk differently to their children than they do to other users.</a:t>
              </a: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453390" y="1849095"/>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txBox="1"/>
            <p:nvPr/>
          </p:nvSpPr>
          <p:spPr>
            <a:xfrm>
              <a:off x="472124" y="1867829"/>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Content Biases</a:t>
              </a:r>
              <a:endParaRPr b="0" i="0" sz="1400" u="none" cap="none" strike="noStrike">
                <a:solidFill>
                  <a:srgbClr val="000000"/>
                </a:solidFill>
                <a:latin typeface="Arial"/>
                <a:ea typeface="Arial"/>
                <a:cs typeface="Arial"/>
                <a:sym typeface="Arial"/>
              </a:endParaRPr>
            </a:p>
          </p:txBody>
        </p:sp>
        <p:sp>
          <p:nvSpPr>
            <p:cNvPr id="164" name="Google Shape;164;p7"/>
            <p:cNvSpPr/>
            <p:nvPr/>
          </p:nvSpPr>
          <p:spPr>
            <a:xfrm>
              <a:off x="0" y="2855880"/>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
            <p:cNvSpPr txBox="1"/>
            <p:nvPr/>
          </p:nvSpPr>
          <p:spPr>
            <a:xfrm>
              <a:off x="0" y="2855880"/>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Network can influence behavior. Example: users behave differently as their follower count increases on Twitter</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a:off x="453390" y="2664000"/>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txBox="1"/>
            <p:nvPr/>
          </p:nvSpPr>
          <p:spPr>
            <a:xfrm>
              <a:off x="472124" y="2682734"/>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Linking Biases</a:t>
              </a:r>
              <a:endParaRPr b="0" i="0" sz="1400" u="none" cap="none" strike="noStrike">
                <a:solidFill>
                  <a:srgbClr val="000000"/>
                </a:solidFill>
                <a:latin typeface="Arial"/>
                <a:ea typeface="Arial"/>
                <a:cs typeface="Arial"/>
                <a:sym typeface="Arial"/>
              </a:endParaRPr>
            </a:p>
          </p:txBody>
        </p:sp>
        <p:sp>
          <p:nvSpPr>
            <p:cNvPr id="168" name="Google Shape;168;p7"/>
            <p:cNvSpPr/>
            <p:nvPr/>
          </p:nvSpPr>
          <p:spPr>
            <a:xfrm>
              <a:off x="0" y="3670785"/>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
            <p:cNvSpPr txBox="1"/>
            <p:nvPr/>
          </p:nvSpPr>
          <p:spPr>
            <a:xfrm>
              <a:off x="0" y="3670785"/>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User behavior changes with time.</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453390" y="3478905"/>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txBox="1"/>
            <p:nvPr/>
          </p:nvSpPr>
          <p:spPr>
            <a:xfrm>
              <a:off x="472124" y="3497639"/>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Temporal Variations</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0" y="4485690"/>
              <a:ext cx="9067800" cy="552825"/>
            </a:xfrm>
            <a:prstGeom prst="rect">
              <a:avLst/>
            </a:prstGeom>
            <a:solidFill>
              <a:schemeClr val="lt1">
                <a:alpha val="89411"/>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txBox="1"/>
            <p:nvPr/>
          </p:nvSpPr>
          <p:spPr>
            <a:xfrm>
              <a:off x="0" y="4485690"/>
              <a:ext cx="9067800" cy="552825"/>
            </a:xfrm>
            <a:prstGeom prst="rect">
              <a:avLst/>
            </a:prstGeom>
            <a:noFill/>
            <a:ln>
              <a:noFill/>
            </a:ln>
          </p:spPr>
          <p:txBody>
            <a:bodyPr anchorCtr="0" anchor="t" bIns="92450" lIns="703750" spcFirstLastPara="1" rIns="703750" wrap="square" tIns="270750">
              <a:noAutofit/>
            </a:bodyPr>
            <a:lstStyle/>
            <a:p>
              <a:pPr indent="-114300" lvl="1" marL="114300" marR="0" rtl="0" algn="l">
                <a:lnSpc>
                  <a:spcPct val="90000"/>
                </a:lnSpc>
                <a:spcBef>
                  <a:spcPts val="0"/>
                </a:spcBef>
                <a:spcAft>
                  <a:spcPts val="0"/>
                </a:spcAft>
                <a:buClr>
                  <a:schemeClr val="dk1"/>
                </a:buClr>
                <a:buSzPts val="1300"/>
                <a:buFont typeface="Calibri"/>
                <a:buChar char="•"/>
              </a:pPr>
              <a:r>
                <a:rPr b="0" i="0" lang="en-US" sz="1300" u="none" cap="none" strike="noStrike">
                  <a:solidFill>
                    <a:schemeClr val="dk1"/>
                  </a:solidFill>
                  <a:latin typeface="Calibri"/>
                  <a:ea typeface="Calibri"/>
                  <a:cs typeface="Calibri"/>
                  <a:sym typeface="Calibri"/>
                </a:rPr>
                <a:t>Same content being posted multiple times.</a:t>
              </a:r>
              <a:endParaRPr b="0" i="0" sz="1400" u="none" cap="none" strike="noStrike">
                <a:solidFill>
                  <a:srgbClr val="000000"/>
                </a:solidFill>
                <a:latin typeface="Arial"/>
                <a:ea typeface="Arial"/>
                <a:cs typeface="Arial"/>
                <a:sym typeface="Arial"/>
              </a:endParaRPr>
            </a:p>
          </p:txBody>
        </p:sp>
        <p:sp>
          <p:nvSpPr>
            <p:cNvPr id="174" name="Google Shape;174;p7"/>
            <p:cNvSpPr/>
            <p:nvPr/>
          </p:nvSpPr>
          <p:spPr>
            <a:xfrm>
              <a:off x="453390" y="4293810"/>
              <a:ext cx="6347460" cy="383760"/>
            </a:xfrm>
            <a:prstGeom prst="roundRect">
              <a:avLst>
                <a:gd fmla="val 16667"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
            <p:cNvSpPr txBox="1"/>
            <p:nvPr/>
          </p:nvSpPr>
          <p:spPr>
            <a:xfrm>
              <a:off x="472124" y="4312544"/>
              <a:ext cx="6309992" cy="346292"/>
            </a:xfrm>
            <a:prstGeom prst="rect">
              <a:avLst/>
            </a:prstGeom>
            <a:noFill/>
            <a:ln>
              <a:noFill/>
            </a:ln>
          </p:spPr>
          <p:txBody>
            <a:bodyPr anchorCtr="0" anchor="ctr" bIns="0" lIns="239900" spcFirstLastPara="1" rIns="239900" wrap="square" tIns="0">
              <a:noAutofit/>
            </a:bodyPr>
            <a:lstStyle/>
            <a:p>
              <a:pPr indent="0" lvl="0" marL="0" marR="0" rtl="0" algn="l">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Redundancy</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APIs Have Limited Expressiveness</a:t>
            </a:r>
            <a:endParaRPr/>
          </a:p>
        </p:txBody>
      </p:sp>
      <p:sp>
        <p:nvSpPr>
          <p:cNvPr id="712" name="Google Shape;712;p70"/>
          <p:cNvSpPr txBox="1"/>
          <p:nvPr>
            <p:ph idx="1" type="body"/>
          </p:nvPr>
        </p:nvSpPr>
        <p:spPr>
          <a:xfrm>
            <a:off x="228600" y="1143000"/>
            <a:ext cx="8763000" cy="5334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Often take just a few parameter types:</a:t>
            </a:r>
            <a:endParaRPr/>
          </a:p>
          <a:p>
            <a:pPr indent="-285700" lvl="1" marL="742819" rtl="0" algn="l">
              <a:lnSpc>
                <a:spcPct val="100000"/>
              </a:lnSpc>
              <a:spcBef>
                <a:spcPts val="560"/>
              </a:spcBef>
              <a:spcAft>
                <a:spcPts val="0"/>
              </a:spcAft>
              <a:buClr>
                <a:schemeClr val="dk1"/>
              </a:buClr>
              <a:buSzPts val="2800"/>
              <a:buChar char="–"/>
            </a:pPr>
            <a:r>
              <a:rPr lang="en-US"/>
              <a:t>Twitter: keywords, geolocation, users.</a:t>
            </a:r>
            <a:endParaRPr/>
          </a:p>
          <a:p>
            <a:pPr indent="-285700" lvl="1" marL="742819" rtl="0" algn="l">
              <a:lnSpc>
                <a:spcPct val="100000"/>
              </a:lnSpc>
              <a:spcBef>
                <a:spcPts val="560"/>
              </a:spcBef>
              <a:spcAft>
                <a:spcPts val="0"/>
              </a:spcAft>
              <a:buClr>
                <a:schemeClr val="dk1"/>
              </a:buClr>
              <a:buSzPts val="2800"/>
              <a:buChar char="–"/>
            </a:pPr>
            <a:r>
              <a:rPr lang="en-US"/>
              <a:t>Everything an OR?</a:t>
            </a:r>
            <a:endParaRPr/>
          </a:p>
          <a:p>
            <a:pPr indent="-342840" lvl="0" marL="342840" rtl="0" algn="l">
              <a:lnSpc>
                <a:spcPct val="100000"/>
              </a:lnSpc>
              <a:spcBef>
                <a:spcPts val="640"/>
              </a:spcBef>
              <a:spcAft>
                <a:spcPts val="0"/>
              </a:spcAft>
              <a:buClr>
                <a:schemeClr val="dk1"/>
              </a:buClr>
              <a:buSzPts val="3200"/>
              <a:buChar char="•"/>
            </a:pPr>
            <a:r>
              <a:rPr lang="en-US"/>
              <a:t>Common Data Querying</a:t>
            </a:r>
            <a:endParaRPr/>
          </a:p>
          <a:p>
            <a:pPr indent="-342840" lvl="0" marL="342840" rtl="0" algn="l">
              <a:lnSpc>
                <a:spcPct val="100000"/>
              </a:lnSpc>
              <a:spcBef>
                <a:spcPts val="640"/>
              </a:spcBef>
              <a:spcAft>
                <a:spcPts val="0"/>
              </a:spcAft>
              <a:buClr>
                <a:schemeClr val="dk1"/>
              </a:buClr>
              <a:buSzPts val="3200"/>
              <a:buChar char="•"/>
            </a:pPr>
            <a:r>
              <a:rPr lang="en-US"/>
              <a:t> </a:t>
            </a:r>
            <a:endParaRPr/>
          </a:p>
        </p:txBody>
      </p:sp>
      <p:pic>
        <p:nvPicPr>
          <p:cNvPr id="713" name="Google Shape;713;p70"/>
          <p:cNvPicPr preferRelativeResize="0"/>
          <p:nvPr/>
        </p:nvPicPr>
        <p:blipFill rotWithShape="1">
          <a:blip r:embed="rId3">
            <a:alphaModFix/>
          </a:blip>
          <a:srcRect b="0" l="0" r="0" t="17822"/>
          <a:stretch/>
        </p:blipFill>
        <p:spPr>
          <a:xfrm>
            <a:off x="38100" y="3276600"/>
            <a:ext cx="8953500" cy="1054100"/>
          </a:xfrm>
          <a:prstGeom prst="rect">
            <a:avLst/>
          </a:prstGeom>
          <a:noFill/>
          <a:ln>
            <a:noFill/>
          </a:ln>
        </p:spPr>
      </p:pic>
      <p:pic>
        <p:nvPicPr>
          <p:cNvPr id="714" name="Google Shape;714;p70"/>
          <p:cNvPicPr preferRelativeResize="0"/>
          <p:nvPr/>
        </p:nvPicPr>
        <p:blipFill rotWithShape="1">
          <a:blip r:embed="rId4">
            <a:alphaModFix/>
          </a:blip>
          <a:srcRect b="0" l="0" r="0" t="0"/>
          <a:stretch/>
        </p:blipFill>
        <p:spPr>
          <a:xfrm>
            <a:off x="762000" y="4423976"/>
            <a:ext cx="2209800" cy="2053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APIs != Populations</a:t>
            </a:r>
            <a:endParaRPr/>
          </a:p>
        </p:txBody>
      </p:sp>
      <p:sp>
        <p:nvSpPr>
          <p:cNvPr id="720" name="Google Shape;720;p71"/>
          <p:cNvSpPr txBox="1"/>
          <p:nvPr>
            <p:ph idx="1" type="body"/>
          </p:nvPr>
        </p:nvSpPr>
        <p:spPr>
          <a:xfrm>
            <a:off x="152400" y="1143000"/>
            <a:ext cx="883920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User-selection criteria may include features held at lower rates by members of certain groups</a:t>
            </a:r>
            <a:endParaRPr/>
          </a:p>
          <a:p>
            <a:pPr indent="-406400" lvl="1" marL="914400" rtl="0" algn="l">
              <a:lnSpc>
                <a:spcPct val="100000"/>
              </a:lnSpc>
              <a:spcBef>
                <a:spcPts val="0"/>
              </a:spcBef>
              <a:spcAft>
                <a:spcPts val="0"/>
              </a:spcAft>
              <a:buSzPts val="2800"/>
              <a:buChar char="–"/>
            </a:pPr>
            <a:r>
              <a:rPr lang="en-US"/>
              <a:t>E.g., unpopular keywords</a:t>
            </a:r>
            <a:endParaRPr/>
          </a:p>
          <a:p>
            <a:pPr indent="-342840" lvl="0" marL="342840" rtl="0" algn="l">
              <a:lnSpc>
                <a:spcPct val="100000"/>
              </a:lnSpc>
              <a:spcBef>
                <a:spcPts val="640"/>
              </a:spcBef>
              <a:spcAft>
                <a:spcPts val="0"/>
              </a:spcAft>
              <a:buClr>
                <a:schemeClr val="dk1"/>
              </a:buClr>
              <a:buSzPts val="3200"/>
              <a:buChar char="•"/>
            </a:pPr>
            <a:r>
              <a:rPr lang="en-US"/>
              <a:t>Use of proxy populations that fail to correctly capture populations under study</a:t>
            </a:r>
            <a:endParaRPr/>
          </a:p>
          <a:p>
            <a:pPr indent="-342840" lvl="0" marL="342840" rtl="0" algn="l">
              <a:lnSpc>
                <a:spcPct val="100000"/>
              </a:lnSpc>
              <a:spcBef>
                <a:spcPts val="640"/>
              </a:spcBef>
              <a:spcAft>
                <a:spcPts val="0"/>
              </a:spcAft>
              <a:buClr>
                <a:schemeClr val="dk1"/>
              </a:buClr>
              <a:buSzPts val="3200"/>
              <a:buChar char="•"/>
            </a:pPr>
            <a:r>
              <a:rPr lang="en-US"/>
              <a:t>Over or under-emphasis of certain types of users, such as active users or those perceived as relevant.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2"/>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Choice of keywords is important!</a:t>
            </a:r>
            <a:endParaRPr/>
          </a:p>
        </p:txBody>
      </p:sp>
      <p:sp>
        <p:nvSpPr>
          <p:cNvPr id="727" name="Google Shape;727;p72"/>
          <p:cNvSpPr/>
          <p:nvPr/>
        </p:nvSpPr>
        <p:spPr>
          <a:xfrm>
            <a:off x="1672339" y="2063365"/>
            <a:ext cx="4343400" cy="3276600"/>
          </a:xfrm>
          <a:prstGeom prst="ellipse">
            <a:avLst/>
          </a:prstGeom>
          <a:solidFill>
            <a:srgbClr val="595959"/>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728" name="Google Shape;728;p72"/>
          <p:cNvSpPr txBox="1"/>
          <p:nvPr/>
        </p:nvSpPr>
        <p:spPr>
          <a:xfrm>
            <a:off x="2967739" y="3434965"/>
            <a:ext cx="1752641"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F2F2F2"/>
                </a:solidFill>
                <a:latin typeface="Calibri"/>
                <a:ea typeface="Calibri"/>
                <a:cs typeface="Calibri"/>
                <a:sym typeface="Calibri"/>
              </a:rPr>
              <a:t>#imwithher</a:t>
            </a:r>
            <a:endParaRPr b="0" i="0" sz="2600" u="none" cap="none" strike="noStrike">
              <a:solidFill>
                <a:srgbClr val="F2F2F2"/>
              </a:solidFill>
              <a:latin typeface="Calibri"/>
              <a:ea typeface="Calibri"/>
              <a:cs typeface="Calibri"/>
              <a:sym typeface="Calibri"/>
            </a:endParaRPr>
          </a:p>
        </p:txBody>
      </p:sp>
      <p:sp>
        <p:nvSpPr>
          <p:cNvPr id="729" name="Google Shape;729;p72"/>
          <p:cNvSpPr/>
          <p:nvPr/>
        </p:nvSpPr>
        <p:spPr>
          <a:xfrm>
            <a:off x="6777739" y="2368165"/>
            <a:ext cx="1371600" cy="6858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67930" y="238699"/>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1.4% of all tweets</a:t>
            </a:r>
            <a:endParaRPr b="0" i="0" sz="1400" u="none" cap="none" strike="noStrike">
              <a:solidFill>
                <a:srgbClr val="000000"/>
              </a:solidFill>
              <a:latin typeface="Arial"/>
              <a:ea typeface="Arial"/>
              <a:cs typeface="Arial"/>
              <a:sym typeface="Arial"/>
            </a:endParaRPr>
          </a:p>
        </p:txBody>
      </p:sp>
      <p:sp>
        <p:nvSpPr>
          <p:cNvPr id="730" name="Google Shape;730;p72"/>
          <p:cNvSpPr/>
          <p:nvPr/>
        </p:nvSpPr>
        <p:spPr>
          <a:xfrm>
            <a:off x="6320539" y="39683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72"/>
          <p:cNvSpPr/>
          <p:nvPr/>
        </p:nvSpPr>
        <p:spPr>
          <a:xfrm>
            <a:off x="7615939" y="43493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72"/>
          <p:cNvSpPr/>
          <p:nvPr/>
        </p:nvSpPr>
        <p:spPr>
          <a:xfrm>
            <a:off x="7942641" y="4016327"/>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p72"/>
          <p:cNvSpPr/>
          <p:nvPr/>
        </p:nvSpPr>
        <p:spPr>
          <a:xfrm>
            <a:off x="6320539" y="42731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72"/>
          <p:cNvSpPr/>
          <p:nvPr/>
        </p:nvSpPr>
        <p:spPr>
          <a:xfrm>
            <a:off x="7692139" y="46541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5" name="Google Shape;735;p72"/>
          <p:cNvSpPr/>
          <p:nvPr/>
        </p:nvSpPr>
        <p:spPr>
          <a:xfrm>
            <a:off x="6930139" y="41207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6" name="Google Shape;736;p72"/>
          <p:cNvSpPr/>
          <p:nvPr/>
        </p:nvSpPr>
        <p:spPr>
          <a:xfrm rot="-2306190">
            <a:off x="331738" y="4981699"/>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7" name="Google Shape;737;p72"/>
          <p:cNvSpPr/>
          <p:nvPr/>
        </p:nvSpPr>
        <p:spPr>
          <a:xfrm rot="-2306190">
            <a:off x="558170" y="4899278"/>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8" name="Google Shape;738;p72"/>
          <p:cNvSpPr/>
          <p:nvPr/>
        </p:nvSpPr>
        <p:spPr>
          <a:xfrm rot="-2306190">
            <a:off x="1564441" y="5442468"/>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9" name="Google Shape;739;p72"/>
          <p:cNvSpPr/>
          <p:nvPr/>
        </p:nvSpPr>
        <p:spPr>
          <a:xfrm rot="-2306190">
            <a:off x="521216" y="5220448"/>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0" name="Google Shape;740;p72"/>
          <p:cNvSpPr/>
          <p:nvPr/>
        </p:nvSpPr>
        <p:spPr>
          <a:xfrm rot="-2306190">
            <a:off x="1237740" y="4327706"/>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72"/>
          <p:cNvSpPr/>
          <p:nvPr/>
        </p:nvSpPr>
        <p:spPr>
          <a:xfrm rot="-2306190">
            <a:off x="642492" y="463779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p72"/>
          <p:cNvSpPr/>
          <p:nvPr/>
        </p:nvSpPr>
        <p:spPr>
          <a:xfrm rot="-1297615">
            <a:off x="44990" y="4132709"/>
            <a:ext cx="3048000" cy="1143000"/>
          </a:xfrm>
          <a:prstGeom prst="ellipse">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04040"/>
                </a:solidFill>
                <a:latin typeface="Calibri"/>
                <a:ea typeface="Calibri"/>
                <a:cs typeface="Calibri"/>
                <a:sym typeface="Calibri"/>
              </a:rPr>
              <a:t>hillary</a:t>
            </a:r>
            <a:endParaRPr b="1" i="0" sz="2400" u="none" cap="none" strike="noStrike">
              <a:solidFill>
                <a:srgbClr val="404040"/>
              </a:solidFill>
              <a:latin typeface="Calibri"/>
              <a:ea typeface="Calibri"/>
              <a:cs typeface="Calibri"/>
              <a:sym typeface="Calibri"/>
            </a:endParaRPr>
          </a:p>
        </p:txBody>
      </p:sp>
      <p:sp>
        <p:nvSpPr>
          <p:cNvPr id="743" name="Google Shape;743;p72"/>
          <p:cNvSpPr/>
          <p:nvPr/>
        </p:nvSpPr>
        <p:spPr>
          <a:xfrm rot="-2306190">
            <a:off x="932939" y="5165907"/>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72"/>
          <p:cNvSpPr/>
          <p:nvPr/>
        </p:nvSpPr>
        <p:spPr>
          <a:xfrm>
            <a:off x="4567938" y="3892164"/>
            <a:ext cx="4347462" cy="1597027"/>
          </a:xfrm>
          <a:prstGeom prst="ellipse">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404040"/>
              </a:solidFill>
              <a:latin typeface="Calibri"/>
              <a:ea typeface="Calibri"/>
              <a:cs typeface="Calibri"/>
              <a:sym typeface="Calibri"/>
            </a:endParaRPr>
          </a:p>
        </p:txBody>
      </p:sp>
      <p:sp>
        <p:nvSpPr>
          <p:cNvPr id="745" name="Google Shape;745;p72"/>
          <p:cNvSpPr txBox="1"/>
          <p:nvPr/>
        </p:nvSpPr>
        <p:spPr>
          <a:xfrm>
            <a:off x="5425938" y="4812950"/>
            <a:ext cx="2868560" cy="9433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04040"/>
                </a:solidFill>
                <a:latin typeface="Calibri"/>
                <a:ea typeface="Calibri"/>
                <a:cs typeface="Calibri"/>
                <a:sym typeface="Calibri"/>
              </a:rPr>
              <a:t>#strongertogether</a:t>
            </a:r>
            <a:endParaRPr b="1" i="0" sz="2400" u="none" cap="none" strike="noStrike">
              <a:solidFill>
                <a:srgbClr val="40404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46" name="Google Shape;746;p72"/>
          <p:cNvSpPr/>
          <p:nvPr/>
        </p:nvSpPr>
        <p:spPr>
          <a:xfrm>
            <a:off x="6701539" y="45017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72"/>
          <p:cNvSpPr/>
          <p:nvPr/>
        </p:nvSpPr>
        <p:spPr>
          <a:xfrm>
            <a:off x="6015739" y="45779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72"/>
          <p:cNvSpPr/>
          <p:nvPr/>
        </p:nvSpPr>
        <p:spPr>
          <a:xfrm>
            <a:off x="7158739" y="4425565"/>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49" name="Google Shape;749;p72"/>
          <p:cNvGrpSpPr/>
          <p:nvPr/>
        </p:nvGrpSpPr>
        <p:grpSpPr>
          <a:xfrm>
            <a:off x="-107184" y="2105364"/>
            <a:ext cx="3227322" cy="3691800"/>
            <a:chOff x="582677" y="1108799"/>
            <a:chExt cx="3227322" cy="3691800"/>
          </a:xfrm>
        </p:grpSpPr>
        <p:sp>
          <p:nvSpPr>
            <p:cNvPr id="750" name="Google Shape;750;p72"/>
            <p:cNvSpPr/>
            <p:nvPr/>
          </p:nvSpPr>
          <p:spPr>
            <a:xfrm rot="-3128022">
              <a:off x="302475" y="2383199"/>
              <a:ext cx="3787727" cy="1143000"/>
            </a:xfrm>
            <a:prstGeom prst="ellipse">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404040"/>
                </a:solidFill>
                <a:latin typeface="Calibri"/>
                <a:ea typeface="Calibri"/>
                <a:cs typeface="Calibri"/>
                <a:sym typeface="Calibri"/>
              </a:endParaRPr>
            </a:p>
          </p:txBody>
        </p:sp>
        <p:sp>
          <p:nvSpPr>
            <p:cNvPr id="751" name="Google Shape;751;p72"/>
            <p:cNvSpPr txBox="1"/>
            <p:nvPr/>
          </p:nvSpPr>
          <p:spPr>
            <a:xfrm rot="-3288743">
              <a:off x="1614780" y="2567780"/>
              <a:ext cx="7413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#hrc</a:t>
              </a:r>
              <a:endParaRPr b="1" i="0" sz="2400" u="none" cap="none" strike="noStrike">
                <a:solidFill>
                  <a:schemeClr val="dk1"/>
                </a:solidFill>
                <a:latin typeface="Calibri"/>
                <a:ea typeface="Calibri"/>
                <a:cs typeface="Calibri"/>
                <a:sym typeface="Calibri"/>
              </a:endParaRPr>
            </a:p>
          </p:txBody>
        </p:sp>
      </p:grpSp>
      <p:sp>
        <p:nvSpPr>
          <p:cNvPr id="752" name="Google Shape;752;p72"/>
          <p:cNvSpPr/>
          <p:nvPr/>
        </p:nvSpPr>
        <p:spPr>
          <a:xfrm>
            <a:off x="4666041" y="5540327"/>
            <a:ext cx="228600" cy="152400"/>
          </a:xfrm>
          <a:prstGeom prst="mathMultiply">
            <a:avLst>
              <a:gd fmla="val 23520" name="adj1"/>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3" name="Google Shape;753;p72"/>
          <p:cNvSpPr txBox="1"/>
          <p:nvPr/>
        </p:nvSpPr>
        <p:spPr>
          <a:xfrm>
            <a:off x="309150" y="1124125"/>
            <a:ext cx="8457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Still far from perfect (misspellings)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Hashtags associated with certain political frameworks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Keyword based collections only capture a fraction of the relevant data.</a:t>
            </a:r>
            <a:endParaRPr sz="16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Keywords Overrepresent Media</a:t>
            </a:r>
            <a:endParaRPr/>
          </a:p>
        </p:txBody>
      </p:sp>
      <p:sp>
        <p:nvSpPr>
          <p:cNvPr id="760" name="Google Shape;760;p73"/>
          <p:cNvSpPr txBox="1"/>
          <p:nvPr>
            <p:ph idx="1" type="body"/>
          </p:nvPr>
        </p:nvSpPr>
        <p:spPr>
          <a:xfrm>
            <a:off x="827484" y="2052920"/>
            <a:ext cx="6709906" cy="4195481"/>
          </a:xfrm>
          <a:prstGeom prst="rect">
            <a:avLst/>
          </a:prstGeom>
          <a:noFill/>
          <a:ln>
            <a:noFill/>
          </a:ln>
        </p:spPr>
        <p:txBody>
          <a:bodyPr anchorCtr="0" anchor="t" bIns="45700" lIns="91400" spcFirstLastPara="1" rIns="91400" wrap="square" tIns="45700">
            <a:noAutofit/>
          </a:bodyPr>
          <a:lstStyle/>
          <a:p>
            <a:pPr indent="-139640" lvl="0" marL="342840" rtl="0" algn="l">
              <a:lnSpc>
                <a:spcPct val="100000"/>
              </a:lnSpc>
              <a:spcBef>
                <a:spcPts val="0"/>
              </a:spcBef>
              <a:spcAft>
                <a:spcPts val="0"/>
              </a:spcAft>
              <a:buClr>
                <a:schemeClr val="dk1"/>
              </a:buClr>
              <a:buSzPts val="3200"/>
              <a:buNone/>
            </a:pPr>
            <a:r>
              <a:t/>
            </a:r>
            <a:endParaRPr/>
          </a:p>
        </p:txBody>
      </p:sp>
      <p:pic>
        <p:nvPicPr>
          <p:cNvPr id="761" name="Google Shape;761;p73"/>
          <p:cNvPicPr preferRelativeResize="0"/>
          <p:nvPr/>
        </p:nvPicPr>
        <p:blipFill rotWithShape="1">
          <a:blip r:embed="rId3">
            <a:alphaModFix/>
          </a:blip>
          <a:srcRect b="0" l="0" r="0" t="0"/>
          <a:stretch/>
        </p:blipFill>
        <p:spPr>
          <a:xfrm>
            <a:off x="0" y="1777201"/>
            <a:ext cx="9144000" cy="330359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 Cleaning Decisions Matter</a:t>
            </a:r>
            <a:endParaRPr/>
          </a:p>
        </p:txBody>
      </p:sp>
      <p:pic>
        <p:nvPicPr>
          <p:cNvPr id="767" name="Google Shape;767;p74"/>
          <p:cNvPicPr preferRelativeResize="0"/>
          <p:nvPr/>
        </p:nvPicPr>
        <p:blipFill rotWithShape="1">
          <a:blip r:embed="rId3">
            <a:alphaModFix/>
          </a:blip>
          <a:srcRect b="0" l="0" r="0" t="0"/>
          <a:stretch/>
        </p:blipFill>
        <p:spPr>
          <a:xfrm>
            <a:off x="0" y="1524000"/>
            <a:ext cx="9144000" cy="2694816"/>
          </a:xfrm>
          <a:prstGeom prst="rect">
            <a:avLst/>
          </a:prstGeom>
          <a:noFill/>
          <a:ln>
            <a:noFill/>
          </a:ln>
        </p:spPr>
      </p:pic>
      <p:sp>
        <p:nvSpPr>
          <p:cNvPr id="768" name="Google Shape;768;p74"/>
          <p:cNvSpPr txBox="1"/>
          <p:nvPr/>
        </p:nvSpPr>
        <p:spPr>
          <a:xfrm>
            <a:off x="1767738" y="4800600"/>
            <a:ext cx="560852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Two different stoplists – two sets of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5"/>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Data Representation Decisions Matter </a:t>
            </a:r>
            <a:endParaRPr/>
          </a:p>
        </p:txBody>
      </p:sp>
      <p:sp>
        <p:nvSpPr>
          <p:cNvPr id="774" name="Google Shape;774;p75"/>
          <p:cNvSpPr txBox="1"/>
          <p:nvPr>
            <p:ph idx="1" type="body"/>
          </p:nvPr>
        </p:nvSpPr>
        <p:spPr>
          <a:xfrm>
            <a:off x="152400" y="1066800"/>
            <a:ext cx="8839200" cy="51816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How to represent missing values?</a:t>
            </a:r>
            <a:endParaRPr/>
          </a:p>
          <a:p>
            <a:pPr indent="-342840" lvl="0" marL="342840" rtl="0" algn="l">
              <a:lnSpc>
                <a:spcPct val="100000"/>
              </a:lnSpc>
              <a:spcBef>
                <a:spcPts val="640"/>
              </a:spcBef>
              <a:spcAft>
                <a:spcPts val="0"/>
              </a:spcAft>
              <a:buClr>
                <a:schemeClr val="dk1"/>
              </a:buClr>
              <a:buSzPts val="3200"/>
              <a:buChar char="•"/>
            </a:pPr>
            <a:r>
              <a:rPr lang="en-US"/>
              <a:t>Do you interpret missing values as zeros?</a:t>
            </a:r>
            <a:endParaRPr/>
          </a:p>
          <a:p>
            <a:pPr indent="-139640" lvl="0" marL="342840" rtl="0" algn="l">
              <a:lnSpc>
                <a:spcPct val="100000"/>
              </a:lnSpc>
              <a:spcBef>
                <a:spcPts val="640"/>
              </a:spcBef>
              <a:spcAft>
                <a:spcPts val="0"/>
              </a:spcAft>
              <a:buClr>
                <a:schemeClr val="dk1"/>
              </a:buClr>
              <a:buSzPts val="3200"/>
              <a:buNone/>
            </a:pPr>
            <a:r>
              <a:t/>
            </a:r>
            <a:endParaRPr/>
          </a:p>
        </p:txBody>
      </p:sp>
      <p:pic>
        <p:nvPicPr>
          <p:cNvPr id="775" name="Google Shape;775;p75"/>
          <p:cNvPicPr preferRelativeResize="0"/>
          <p:nvPr/>
        </p:nvPicPr>
        <p:blipFill rotWithShape="1">
          <a:blip r:embed="rId3">
            <a:alphaModFix/>
          </a:blip>
          <a:srcRect b="0" l="0" r="0" t="0"/>
          <a:stretch/>
        </p:blipFill>
        <p:spPr>
          <a:xfrm>
            <a:off x="1828800" y="2286000"/>
            <a:ext cx="5486400" cy="4157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6"/>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What about Annotation?</a:t>
            </a:r>
            <a:endParaRPr/>
          </a:p>
        </p:txBody>
      </p:sp>
      <p:sp>
        <p:nvSpPr>
          <p:cNvPr id="782" name="Google Shape;782;p76"/>
          <p:cNvSpPr txBox="1"/>
          <p:nvPr>
            <p:ph idx="1" type="body"/>
          </p:nvPr>
        </p:nvSpPr>
        <p:spPr>
          <a:xfrm>
            <a:off x="152400" y="1143000"/>
            <a:ext cx="8839200" cy="52578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Factors that affect quality:</a:t>
            </a:r>
            <a:endParaRPr/>
          </a:p>
          <a:p>
            <a:pPr indent="-285700" lvl="1" marL="742819" rtl="0" algn="l">
              <a:lnSpc>
                <a:spcPct val="100000"/>
              </a:lnSpc>
              <a:spcBef>
                <a:spcPts val="560"/>
              </a:spcBef>
              <a:spcAft>
                <a:spcPts val="0"/>
              </a:spcAft>
              <a:buClr>
                <a:schemeClr val="dk1"/>
              </a:buClr>
              <a:buSzPts val="2800"/>
              <a:buChar char="–"/>
            </a:pPr>
            <a:r>
              <a:rPr lang="en-US"/>
              <a:t>Unreliable annotations</a:t>
            </a:r>
            <a:endParaRPr/>
          </a:p>
          <a:p>
            <a:pPr indent="-285700" lvl="1" marL="742819" rtl="0" algn="l">
              <a:lnSpc>
                <a:spcPct val="100000"/>
              </a:lnSpc>
              <a:spcBef>
                <a:spcPts val="560"/>
              </a:spcBef>
              <a:spcAft>
                <a:spcPts val="0"/>
              </a:spcAft>
              <a:buClr>
                <a:schemeClr val="dk1"/>
              </a:buClr>
              <a:buSzPts val="2800"/>
              <a:buChar char="–"/>
            </a:pPr>
            <a:r>
              <a:rPr lang="en-US"/>
              <a:t>Poor annotation guidelines</a:t>
            </a:r>
            <a:endParaRPr/>
          </a:p>
          <a:p>
            <a:pPr indent="-285700" lvl="1" marL="742819" rtl="0" algn="l">
              <a:lnSpc>
                <a:spcPct val="100000"/>
              </a:lnSpc>
              <a:spcBef>
                <a:spcPts val="560"/>
              </a:spcBef>
              <a:spcAft>
                <a:spcPts val="0"/>
              </a:spcAft>
              <a:buClr>
                <a:schemeClr val="dk1"/>
              </a:buClr>
              <a:buSzPts val="2800"/>
              <a:buChar char="–"/>
            </a:pPr>
            <a:r>
              <a:rPr lang="en-US"/>
              <a:t>Category design</a:t>
            </a:r>
            <a:endParaRPr/>
          </a:p>
          <a:p>
            <a:pPr indent="-285700" lvl="1" marL="742819" rtl="0" algn="l">
              <a:lnSpc>
                <a:spcPct val="100000"/>
              </a:lnSpc>
              <a:spcBef>
                <a:spcPts val="560"/>
              </a:spcBef>
              <a:spcAft>
                <a:spcPts val="0"/>
              </a:spcAft>
              <a:buClr>
                <a:schemeClr val="dk1"/>
              </a:buClr>
              <a:buSzPts val="2800"/>
              <a:buChar char="–"/>
            </a:pPr>
            <a:r>
              <a:rPr lang="en-US"/>
              <a:t>Insufficient information</a:t>
            </a:r>
            <a:endParaRPr/>
          </a:p>
          <a:p>
            <a:pPr indent="-285700" lvl="1" marL="742819" rtl="0" algn="l">
              <a:lnSpc>
                <a:spcPct val="100000"/>
              </a:lnSpc>
              <a:spcBef>
                <a:spcPts val="560"/>
              </a:spcBef>
              <a:spcAft>
                <a:spcPts val="0"/>
              </a:spcAft>
              <a:buClr>
                <a:schemeClr val="dk1"/>
              </a:buClr>
              <a:buSzPts val="2800"/>
              <a:buChar char="–"/>
            </a:pPr>
            <a:r>
              <a:rPr lang="en-US"/>
              <a:t>Ethical concerns – what can you show to the annotators?</a:t>
            </a:r>
            <a:endParaRPr/>
          </a:p>
          <a:p>
            <a:pPr indent="-285700" lvl="1" marL="742819" rtl="0" algn="l">
              <a:lnSpc>
                <a:spcPct val="100000"/>
              </a:lnSpc>
              <a:spcBef>
                <a:spcPts val="560"/>
              </a:spcBef>
              <a:spcAft>
                <a:spcPts val="0"/>
              </a:spcAft>
              <a:buClr>
                <a:schemeClr val="dk1"/>
              </a:buClr>
              <a:buSzPts val="2800"/>
              <a:buChar char="–"/>
            </a:pPr>
            <a:r>
              <a:rPr lang="en-US"/>
              <a:t>Skewed difficulty of category assignment (babies vs people in their 40s)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7"/>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Ethical Boundaries to Research</a:t>
            </a:r>
            <a:endParaRPr/>
          </a:p>
        </p:txBody>
      </p:sp>
      <p:sp>
        <p:nvSpPr>
          <p:cNvPr id="788" name="Google Shape;788;p77"/>
          <p:cNvSpPr txBox="1"/>
          <p:nvPr>
            <p:ph idx="1" type="body"/>
          </p:nvPr>
        </p:nvSpPr>
        <p:spPr>
          <a:xfrm>
            <a:off x="152400" y="1143000"/>
            <a:ext cx="7384990" cy="510540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Concepts and Principles</a:t>
            </a:r>
            <a:endParaRPr/>
          </a:p>
          <a:p>
            <a:pPr indent="-342840" lvl="0" marL="342840" rtl="0" algn="l">
              <a:lnSpc>
                <a:spcPct val="100000"/>
              </a:lnSpc>
              <a:spcBef>
                <a:spcPts val="640"/>
              </a:spcBef>
              <a:spcAft>
                <a:spcPts val="0"/>
              </a:spcAft>
              <a:buClr>
                <a:schemeClr val="dk1"/>
              </a:buClr>
              <a:buSzPts val="3200"/>
              <a:buChar char="•"/>
            </a:pPr>
            <a:r>
              <a:rPr lang="en-US"/>
              <a:t>Individual Autonomy</a:t>
            </a:r>
            <a:endParaRPr/>
          </a:p>
          <a:p>
            <a:pPr indent="-342840" lvl="0" marL="342840" rtl="0" algn="l">
              <a:lnSpc>
                <a:spcPct val="100000"/>
              </a:lnSpc>
              <a:spcBef>
                <a:spcPts val="640"/>
              </a:spcBef>
              <a:spcAft>
                <a:spcPts val="0"/>
              </a:spcAft>
              <a:buClr>
                <a:schemeClr val="dk1"/>
              </a:buClr>
              <a:buSzPts val="3200"/>
              <a:buChar char="•"/>
            </a:pPr>
            <a:r>
              <a:rPr lang="en-US"/>
              <a:t>Beneficence and Nonmaleficence</a:t>
            </a:r>
            <a:endParaRPr/>
          </a:p>
          <a:p>
            <a:pPr indent="-342840" lvl="0" marL="342840" rtl="0" algn="l">
              <a:lnSpc>
                <a:spcPct val="100000"/>
              </a:lnSpc>
              <a:spcBef>
                <a:spcPts val="640"/>
              </a:spcBef>
              <a:spcAft>
                <a:spcPts val="0"/>
              </a:spcAft>
              <a:buClr>
                <a:schemeClr val="dk1"/>
              </a:buClr>
              <a:buSzPts val="3200"/>
              <a:buChar char="•"/>
            </a:pPr>
            <a:r>
              <a:rPr lang="en-US"/>
              <a:t>Justice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Concepts and Principles</a:t>
            </a:r>
            <a:endParaRPr/>
          </a:p>
        </p:txBody>
      </p:sp>
      <p:sp>
        <p:nvSpPr>
          <p:cNvPr id="794" name="Google Shape;794;p78"/>
          <p:cNvSpPr txBox="1"/>
          <p:nvPr>
            <p:ph idx="1" type="body"/>
          </p:nvPr>
        </p:nvSpPr>
        <p:spPr>
          <a:xfrm>
            <a:off x="228600" y="1229233"/>
            <a:ext cx="6709906" cy="5095367"/>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Commissioned report in the US</a:t>
            </a:r>
            <a:endParaRPr/>
          </a:p>
          <a:p>
            <a:pPr indent="-342840" lvl="0" marL="342840" rtl="0" algn="l">
              <a:lnSpc>
                <a:spcPct val="100000"/>
              </a:lnSpc>
              <a:spcBef>
                <a:spcPts val="640"/>
              </a:spcBef>
              <a:spcAft>
                <a:spcPts val="0"/>
              </a:spcAft>
              <a:buClr>
                <a:schemeClr val="dk1"/>
              </a:buClr>
              <a:buSzPts val="3200"/>
              <a:buChar char="•"/>
            </a:pPr>
            <a:r>
              <a:rPr lang="en-US"/>
              <a:t>3 principles:</a:t>
            </a:r>
            <a:endParaRPr/>
          </a:p>
          <a:p>
            <a:pPr indent="-285700" lvl="1" marL="742819" rtl="0" algn="l">
              <a:lnSpc>
                <a:spcPct val="100000"/>
              </a:lnSpc>
              <a:spcBef>
                <a:spcPts val="560"/>
              </a:spcBef>
              <a:spcAft>
                <a:spcPts val="0"/>
              </a:spcAft>
              <a:buClr>
                <a:schemeClr val="dk1"/>
              </a:buClr>
              <a:buSzPts val="2800"/>
              <a:buChar char="–"/>
            </a:pPr>
            <a:r>
              <a:rPr lang="en-US"/>
              <a:t>Autonomy/Respect for persons: Respect for individual autonomy, protect diminished persons.</a:t>
            </a:r>
            <a:endParaRPr/>
          </a:p>
          <a:p>
            <a:pPr indent="-285700" lvl="1" marL="742819" rtl="0" algn="l">
              <a:lnSpc>
                <a:spcPct val="100000"/>
              </a:lnSpc>
              <a:spcBef>
                <a:spcPts val="560"/>
              </a:spcBef>
              <a:spcAft>
                <a:spcPts val="0"/>
              </a:spcAft>
              <a:buClr>
                <a:schemeClr val="dk1"/>
              </a:buClr>
              <a:buSzPts val="2800"/>
              <a:buChar char="–"/>
            </a:pPr>
            <a:r>
              <a:rPr lang="en-US"/>
              <a:t>Beneficence and Nonmaleficence:</a:t>
            </a:r>
            <a:br>
              <a:rPr lang="en-US"/>
            </a:br>
            <a:r>
              <a:rPr lang="en-US"/>
              <a:t>maximize benefits; minimize harms.</a:t>
            </a:r>
            <a:endParaRPr/>
          </a:p>
          <a:p>
            <a:pPr indent="-285700" lvl="1" marL="742819" rtl="0" algn="l">
              <a:lnSpc>
                <a:spcPct val="100000"/>
              </a:lnSpc>
              <a:spcBef>
                <a:spcPts val="560"/>
              </a:spcBef>
              <a:spcAft>
                <a:spcPts val="0"/>
              </a:spcAft>
              <a:buClr>
                <a:schemeClr val="dk1"/>
              </a:buClr>
              <a:buSzPts val="2800"/>
              <a:buChar char="–"/>
            </a:pPr>
            <a:r>
              <a:rPr lang="en-US"/>
              <a:t>Justice: benefits and the burdens should be divided </a:t>
            </a:r>
            <a:r>
              <a:rPr lang="en-US" u="sng"/>
              <a:t>justly</a:t>
            </a:r>
            <a:r>
              <a:rPr lang="en-US"/>
              <a:t>.</a:t>
            </a:r>
            <a:endParaRPr/>
          </a:p>
          <a:p>
            <a:pPr indent="-107900" lvl="1" marL="742819" rtl="0" algn="l">
              <a:lnSpc>
                <a:spcPct val="100000"/>
              </a:lnSpc>
              <a:spcBef>
                <a:spcPts val="560"/>
              </a:spcBef>
              <a:spcAft>
                <a:spcPts val="0"/>
              </a:spcAft>
              <a:buClr>
                <a:schemeClr val="dk1"/>
              </a:buClr>
              <a:buSzPts val="2800"/>
              <a:buNone/>
            </a:pPr>
            <a:r>
              <a:t/>
            </a:r>
            <a:endParaRPr/>
          </a:p>
        </p:txBody>
      </p:sp>
      <p:pic>
        <p:nvPicPr>
          <p:cNvPr id="795" name="Google Shape;795;p78"/>
          <p:cNvPicPr preferRelativeResize="0"/>
          <p:nvPr/>
        </p:nvPicPr>
        <p:blipFill rotWithShape="1">
          <a:blip r:embed="rId3">
            <a:alphaModFix/>
          </a:blip>
          <a:srcRect b="0" l="0" r="0" t="0"/>
          <a:stretch/>
        </p:blipFill>
        <p:spPr>
          <a:xfrm>
            <a:off x="6477000" y="2209800"/>
            <a:ext cx="2501900" cy="3251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Four Common Types of Research</a:t>
            </a:r>
            <a:endParaRPr/>
          </a:p>
        </p:txBody>
      </p:sp>
      <p:graphicFrame>
        <p:nvGraphicFramePr>
          <p:cNvPr id="801" name="Google Shape;801;p79"/>
          <p:cNvGraphicFramePr/>
          <p:nvPr/>
        </p:nvGraphicFramePr>
        <p:xfrm>
          <a:off x="1069975" y="2133600"/>
          <a:ext cx="3000000" cy="3000000"/>
        </p:xfrm>
        <a:graphic>
          <a:graphicData uri="http://schemas.openxmlformats.org/drawingml/2006/table">
            <a:tbl>
              <a:tblPr bandRow="1" firstRow="1">
                <a:noFill/>
                <a:tableStyleId>{AF140ED2-F960-40B3-959A-FD6D5E29F579}</a:tableStyleId>
              </a:tblPr>
              <a:tblGrid>
                <a:gridCol w="2334675"/>
                <a:gridCol w="2334675"/>
                <a:gridCol w="2334675"/>
              </a:tblGrid>
              <a:tr h="370850">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Awareness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No Awareness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Manipulation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t>[Type I]</a:t>
                      </a:r>
                      <a:endParaRPr sz="1400" u="none" cap="none" strike="noStrike"/>
                    </a:p>
                    <a:p>
                      <a:pPr indent="0" lvl="0" marL="0" marR="0" rtl="0" algn="l">
                        <a:lnSpc>
                          <a:spcPct val="100000"/>
                        </a:lnSpc>
                        <a:spcBef>
                          <a:spcPts val="0"/>
                        </a:spcBef>
                        <a:spcAft>
                          <a:spcPts val="0"/>
                        </a:spcAft>
                        <a:buClr>
                          <a:srgbClr val="000000"/>
                        </a:buClr>
                        <a:buSzPts val="2400"/>
                        <a:buFont typeface="Arial"/>
                        <a:buNone/>
                      </a:pPr>
                      <a:r>
                        <a:rPr lang="en-US" sz="2400" u="none" cap="none" strike="noStrike"/>
                        <a:t>User study, annotation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b="1" lang="en-US" sz="2400" u="none" cap="none" strike="noStrike"/>
                        <a:t>[Type III]</a:t>
                      </a:r>
                      <a:endParaRPr sz="1400" u="none" cap="none" strike="noStrike"/>
                    </a:p>
                    <a:p>
                      <a:pPr indent="0" lvl="0" marL="0" marR="0" rtl="0" algn="l">
                        <a:lnSpc>
                          <a:spcPct val="100000"/>
                        </a:lnSpc>
                        <a:spcBef>
                          <a:spcPts val="0"/>
                        </a:spcBef>
                        <a:spcAft>
                          <a:spcPts val="0"/>
                        </a:spcAft>
                        <a:buClr>
                          <a:srgbClr val="000000"/>
                        </a:buClr>
                        <a:buSzPts val="2400"/>
                        <a:buFont typeface="Arial"/>
                        <a:buNone/>
                      </a:pPr>
                      <a:r>
                        <a:rPr lang="en-US" sz="2400" u="none" cap="none" strike="noStrike"/>
                        <a:t>A/B tests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No Manipulation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b="1" lang="en-US" sz="2400" u="none" cap="none" strike="noStrike"/>
                        <a:t>[Type II]</a:t>
                      </a:r>
                      <a:endParaRPr sz="1400" u="none" cap="none" strike="noStrike"/>
                    </a:p>
                    <a:p>
                      <a:pPr indent="0" lvl="0" marL="0" marR="0" rtl="0" algn="l">
                        <a:lnSpc>
                          <a:spcPct val="100000"/>
                        </a:lnSpc>
                        <a:spcBef>
                          <a:spcPts val="0"/>
                        </a:spcBef>
                        <a:spcAft>
                          <a:spcPts val="0"/>
                        </a:spcAft>
                        <a:buClr>
                          <a:srgbClr val="000000"/>
                        </a:buClr>
                        <a:buSzPts val="2400"/>
                        <a:buFont typeface="Arial"/>
                        <a:buNone/>
                      </a:pPr>
                      <a:r>
                        <a:rPr lang="en-US" sz="2400" u="none" cap="none" strike="noStrike"/>
                        <a:t>User diaries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t>[Type IV]</a:t>
                      </a:r>
                      <a:endParaRPr sz="1400" u="none" cap="none" strike="noStrike"/>
                    </a:p>
                    <a:p>
                      <a:pPr indent="0" lvl="0" marL="0" marR="0" rtl="0" algn="l">
                        <a:lnSpc>
                          <a:spcPct val="100000"/>
                        </a:lnSpc>
                        <a:spcBef>
                          <a:spcPts val="0"/>
                        </a:spcBef>
                        <a:spcAft>
                          <a:spcPts val="0"/>
                        </a:spcAft>
                        <a:buClr>
                          <a:srgbClr val="000000"/>
                        </a:buClr>
                        <a:buSzPts val="2400"/>
                        <a:buFont typeface="Arial"/>
                        <a:buNone/>
                      </a:pPr>
                      <a:r>
                        <a:rPr lang="en-US" sz="2400" u="none" cap="none" strike="noStrike"/>
                        <a:t>Observational studies</a:t>
                      </a:r>
                      <a:endParaRPr sz="1400" u="none" cap="none" strike="noStrike"/>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Before Social Data</a:t>
            </a:r>
            <a:endParaRPr/>
          </a:p>
        </p:txBody>
      </p:sp>
      <p:sp>
        <p:nvSpPr>
          <p:cNvPr id="181" name="Google Shape;181;p8"/>
          <p:cNvSpPr txBox="1"/>
          <p:nvPr>
            <p:ph idx="1" type="body"/>
          </p:nvPr>
        </p:nvSpPr>
        <p:spPr>
          <a:xfrm>
            <a:off x="304799" y="1143000"/>
            <a:ext cx="8652627" cy="54102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Smaller Samples</a:t>
            </a:r>
            <a:endParaRPr/>
          </a:p>
          <a:p>
            <a:pPr indent="-342840" lvl="0" marL="342840" rtl="0" algn="l">
              <a:lnSpc>
                <a:spcPct val="100000"/>
              </a:lnSpc>
              <a:spcBef>
                <a:spcPts val="640"/>
              </a:spcBef>
              <a:spcAft>
                <a:spcPts val="0"/>
              </a:spcAft>
              <a:buClr>
                <a:schemeClr val="dk1"/>
              </a:buClr>
              <a:buSzPts val="3200"/>
              <a:buChar char="•"/>
            </a:pPr>
            <a:r>
              <a:rPr lang="en-US"/>
              <a:t>WEIRD</a:t>
            </a:r>
            <a:endParaRPr/>
          </a:p>
          <a:p>
            <a:pPr indent="-285700" lvl="1" marL="742819" rtl="0" algn="l">
              <a:lnSpc>
                <a:spcPct val="100000"/>
              </a:lnSpc>
              <a:spcBef>
                <a:spcPts val="560"/>
              </a:spcBef>
              <a:spcAft>
                <a:spcPts val="0"/>
              </a:spcAft>
              <a:buClr>
                <a:schemeClr val="dk1"/>
              </a:buClr>
              <a:buSzPts val="2800"/>
              <a:buChar char="–"/>
            </a:pPr>
            <a:r>
              <a:rPr lang="en-US"/>
              <a:t>Western, educated, industrialized, rich and democratic</a:t>
            </a:r>
            <a:endParaRPr/>
          </a:p>
          <a:p>
            <a:pPr indent="-342840" lvl="0" marL="342840" rtl="0" algn="l">
              <a:lnSpc>
                <a:spcPct val="100000"/>
              </a:lnSpc>
              <a:spcBef>
                <a:spcPts val="640"/>
              </a:spcBef>
              <a:spcAft>
                <a:spcPts val="0"/>
              </a:spcAft>
              <a:buClr>
                <a:schemeClr val="dk1"/>
              </a:buClr>
              <a:buSzPts val="3200"/>
              <a:buChar char="•"/>
            </a:pPr>
            <a:r>
              <a:rPr lang="en-US"/>
              <a:t>“Laboratory” setting</a:t>
            </a:r>
            <a:endParaRPr/>
          </a:p>
          <a:p>
            <a:pPr indent="-342840" lvl="0" marL="342840" rtl="0" algn="l">
              <a:lnSpc>
                <a:spcPct val="100000"/>
              </a:lnSpc>
              <a:spcBef>
                <a:spcPts val="640"/>
              </a:spcBef>
              <a:spcAft>
                <a:spcPts val="0"/>
              </a:spcAft>
              <a:buClr>
                <a:schemeClr val="dk1"/>
              </a:buClr>
              <a:buSzPts val="3200"/>
              <a:buChar char="•"/>
            </a:pPr>
            <a:r>
              <a:rPr lang="en-US"/>
              <a:t>Non-scalable content analysis</a:t>
            </a:r>
            <a:endParaRPr/>
          </a:p>
          <a:p>
            <a:pPr indent="-342840" lvl="0" marL="342840" rtl="0" algn="l">
              <a:lnSpc>
                <a:spcPct val="100000"/>
              </a:lnSpc>
              <a:spcBef>
                <a:spcPts val="640"/>
              </a:spcBef>
              <a:spcAft>
                <a:spcPts val="0"/>
              </a:spcAft>
              <a:buClr>
                <a:schemeClr val="dk1"/>
              </a:buClr>
              <a:buSzPts val="3200"/>
              <a:buChar char="•"/>
            </a:pPr>
            <a:r>
              <a:rPr lang="en-US"/>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0"/>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Individual Autonomy</a:t>
            </a:r>
            <a:endParaRPr/>
          </a:p>
        </p:txBody>
      </p:sp>
      <p:sp>
        <p:nvSpPr>
          <p:cNvPr id="807" name="Google Shape;807;p80"/>
          <p:cNvSpPr txBox="1"/>
          <p:nvPr>
            <p:ph idx="1" type="body"/>
          </p:nvPr>
        </p:nvSpPr>
        <p:spPr>
          <a:xfrm>
            <a:off x="304800" y="1143000"/>
            <a:ext cx="8839200" cy="50292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Facebook Contagion Experiment </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139640" lvl="0" marL="342840" rtl="0" algn="l">
              <a:lnSpc>
                <a:spcPct val="100000"/>
              </a:lnSpc>
              <a:spcBef>
                <a:spcPts val="640"/>
              </a:spcBef>
              <a:spcAft>
                <a:spcPts val="0"/>
              </a:spcAft>
              <a:buClr>
                <a:schemeClr val="dk1"/>
              </a:buClr>
              <a:buSzPts val="3200"/>
              <a:buNone/>
            </a:pPr>
            <a:r>
              <a:t/>
            </a:r>
            <a:endParaRPr/>
          </a:p>
          <a:p>
            <a:pPr indent="0" lvl="0" marL="0" rtl="0" algn="l">
              <a:lnSpc>
                <a:spcPct val="100000"/>
              </a:lnSpc>
              <a:spcBef>
                <a:spcPts val="640"/>
              </a:spcBef>
              <a:spcAft>
                <a:spcPts val="0"/>
              </a:spcAft>
              <a:buClr>
                <a:schemeClr val="dk1"/>
              </a:buClr>
              <a:buSzPts val="3200"/>
              <a:buNone/>
            </a:pPr>
            <a:r>
              <a:t/>
            </a:r>
            <a:endParaRPr/>
          </a:p>
          <a:p>
            <a:pPr indent="-342840" lvl="0" marL="342840" rtl="0" algn="l">
              <a:lnSpc>
                <a:spcPct val="100000"/>
              </a:lnSpc>
              <a:spcBef>
                <a:spcPts val="640"/>
              </a:spcBef>
              <a:spcAft>
                <a:spcPts val="0"/>
              </a:spcAft>
              <a:buClr>
                <a:schemeClr val="dk1"/>
              </a:buClr>
              <a:buSzPts val="3200"/>
              <a:buChar char="•"/>
            </a:pPr>
            <a:r>
              <a:rPr lang="en-US"/>
              <a:t>Paypal’s TOS text is 50k words</a:t>
            </a:r>
            <a:endParaRPr/>
          </a:p>
          <a:p>
            <a:pPr indent="-342840" lvl="0" marL="342840" rtl="0" algn="l">
              <a:lnSpc>
                <a:spcPct val="100000"/>
              </a:lnSpc>
              <a:spcBef>
                <a:spcPts val="640"/>
              </a:spcBef>
              <a:spcAft>
                <a:spcPts val="0"/>
              </a:spcAft>
              <a:buClr>
                <a:schemeClr val="dk1"/>
              </a:buClr>
              <a:buSzPts val="3200"/>
              <a:buChar char="•"/>
            </a:pPr>
            <a:r>
              <a:rPr lang="en-US"/>
              <a:t>Shakespeare’s Hamlet is 30k</a:t>
            </a:r>
            <a:endParaRPr/>
          </a:p>
        </p:txBody>
      </p:sp>
      <p:pic>
        <p:nvPicPr>
          <p:cNvPr id="808" name="Google Shape;808;p80"/>
          <p:cNvPicPr preferRelativeResize="0"/>
          <p:nvPr/>
        </p:nvPicPr>
        <p:blipFill rotWithShape="1">
          <a:blip r:embed="rId3">
            <a:alphaModFix/>
          </a:blip>
          <a:srcRect b="0" l="0" r="0" t="0"/>
          <a:stretch/>
        </p:blipFill>
        <p:spPr>
          <a:xfrm>
            <a:off x="1624950" y="1685563"/>
            <a:ext cx="6198900" cy="34868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1"/>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Beneficence and Nonmaleficence</a:t>
            </a:r>
            <a:endParaRPr/>
          </a:p>
        </p:txBody>
      </p:sp>
      <p:pic>
        <p:nvPicPr>
          <p:cNvPr id="814" name="Google Shape;814;p81"/>
          <p:cNvPicPr preferRelativeResize="0"/>
          <p:nvPr/>
        </p:nvPicPr>
        <p:blipFill rotWithShape="1">
          <a:blip r:embed="rId3">
            <a:alphaModFix/>
          </a:blip>
          <a:srcRect b="0" l="0" r="0" t="0"/>
          <a:stretch/>
        </p:blipFill>
        <p:spPr>
          <a:xfrm>
            <a:off x="1339850" y="1066800"/>
            <a:ext cx="6464300" cy="4057092"/>
          </a:xfrm>
          <a:prstGeom prst="rect">
            <a:avLst/>
          </a:prstGeom>
          <a:noFill/>
          <a:ln>
            <a:noFill/>
          </a:ln>
        </p:spPr>
      </p:pic>
      <p:sp>
        <p:nvSpPr>
          <p:cNvPr id="815" name="Google Shape;815;p81"/>
          <p:cNvSpPr txBox="1"/>
          <p:nvPr/>
        </p:nvSpPr>
        <p:spPr>
          <a:xfrm>
            <a:off x="762001" y="5029200"/>
            <a:ext cx="7467599" cy="15696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Publicly available content wasn’t meant to be consumed by just anyone. [boyd and Crawford 2010]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Teens socializing in a public setting do not want to be public figures. [boyd and Marwick 2011]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2"/>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Research outcomes can do harm</a:t>
            </a:r>
            <a:endParaRPr/>
          </a:p>
        </p:txBody>
      </p:sp>
      <p:sp>
        <p:nvSpPr>
          <p:cNvPr id="821" name="Google Shape;821;p82"/>
          <p:cNvSpPr txBox="1"/>
          <p:nvPr>
            <p:ph idx="1" type="body"/>
          </p:nvPr>
        </p:nvSpPr>
        <p:spPr>
          <a:xfrm>
            <a:off x="457200" y="1219200"/>
            <a:ext cx="8229600" cy="4953000"/>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b="1" lang="en-US"/>
              <a:t>Aggregation:</a:t>
            </a:r>
            <a:r>
              <a:rPr lang="en-US"/>
              <a:t> A person buys a book about cancer, and a wig.</a:t>
            </a:r>
            <a:endParaRPr/>
          </a:p>
          <a:p>
            <a:pPr indent="-342840" lvl="0" marL="342840" rtl="0" algn="l">
              <a:lnSpc>
                <a:spcPct val="100000"/>
              </a:lnSpc>
              <a:spcBef>
                <a:spcPts val="640"/>
              </a:spcBef>
              <a:spcAft>
                <a:spcPts val="0"/>
              </a:spcAft>
              <a:buClr>
                <a:schemeClr val="dk1"/>
              </a:buClr>
              <a:buSzPts val="3200"/>
              <a:buChar char="•"/>
            </a:pPr>
            <a:r>
              <a:rPr b="1" lang="en-US"/>
              <a:t>Secondary use:</a:t>
            </a:r>
            <a:r>
              <a:rPr lang="en-US"/>
              <a:t> “Mission/function” creep.</a:t>
            </a:r>
            <a:endParaRPr/>
          </a:p>
          <a:p>
            <a:pPr indent="-342840" lvl="0" marL="342840" rtl="0" algn="l">
              <a:lnSpc>
                <a:spcPct val="100000"/>
              </a:lnSpc>
              <a:spcBef>
                <a:spcPts val="640"/>
              </a:spcBef>
              <a:spcAft>
                <a:spcPts val="0"/>
              </a:spcAft>
              <a:buClr>
                <a:schemeClr val="dk1"/>
              </a:buClr>
              <a:buSzPts val="3200"/>
              <a:buChar char="•"/>
            </a:pPr>
            <a:r>
              <a:rPr b="1" lang="en-US"/>
              <a:t>Collect embarrassing information:</a:t>
            </a:r>
            <a:r>
              <a:rPr lang="en-US"/>
              <a:t> NSA studying web browsing patterns of target.</a:t>
            </a:r>
            <a:endParaRPr/>
          </a:p>
          <a:p>
            <a:pPr indent="-342840" lvl="0" marL="342840" rtl="0" algn="l">
              <a:lnSpc>
                <a:spcPct val="100000"/>
              </a:lnSpc>
              <a:spcBef>
                <a:spcPts val="640"/>
              </a:spcBef>
              <a:spcAft>
                <a:spcPts val="0"/>
              </a:spcAft>
              <a:buClr>
                <a:schemeClr val="dk1"/>
              </a:buClr>
              <a:buSzPts val="3200"/>
              <a:buChar char="•"/>
            </a:pPr>
            <a:r>
              <a:rPr b="1" lang="en-US"/>
              <a:t>Distortion: </a:t>
            </a:r>
            <a:r>
              <a:rPr lang="en-US"/>
              <a:t>Writer buys book on manufacturing meth to write a novel.</a:t>
            </a:r>
            <a:endParaRPr b="1"/>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3"/>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Justice</a:t>
            </a:r>
            <a:endParaRPr/>
          </a:p>
        </p:txBody>
      </p:sp>
      <p:pic>
        <p:nvPicPr>
          <p:cNvPr id="827" name="Google Shape;827;p83"/>
          <p:cNvPicPr preferRelativeResize="0"/>
          <p:nvPr/>
        </p:nvPicPr>
        <p:blipFill rotWithShape="1">
          <a:blip r:embed="rId3">
            <a:alphaModFix/>
          </a:blip>
          <a:srcRect b="0" l="0" r="0" t="0"/>
          <a:stretch/>
        </p:blipFill>
        <p:spPr>
          <a:xfrm>
            <a:off x="0" y="1143000"/>
            <a:ext cx="4160520" cy="4038600"/>
          </a:xfrm>
          <a:prstGeom prst="rect">
            <a:avLst/>
          </a:prstGeom>
          <a:noFill/>
          <a:ln>
            <a:noFill/>
          </a:ln>
        </p:spPr>
      </p:pic>
      <p:sp>
        <p:nvSpPr>
          <p:cNvPr id="828" name="Google Shape;828;p83"/>
          <p:cNvSpPr txBox="1"/>
          <p:nvPr/>
        </p:nvSpPr>
        <p:spPr>
          <a:xfrm>
            <a:off x="4572000" y="1400530"/>
            <a:ext cx="44196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Other examples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Setting gender = female has been shown to give fewer higher-paying jobs on Google Ads.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Pricing of SAT tutoring 2x higher for people in predominantly-Asian ZIP codes.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4"/>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Conclusion</a:t>
            </a:r>
            <a:endParaRPr/>
          </a:p>
        </p:txBody>
      </p:sp>
      <p:pic>
        <p:nvPicPr>
          <p:cNvPr id="834" name="Google Shape;834;p84"/>
          <p:cNvPicPr preferRelativeResize="0"/>
          <p:nvPr/>
        </p:nvPicPr>
        <p:blipFill rotWithShape="1">
          <a:blip r:embed="rId3">
            <a:alphaModFix/>
          </a:blip>
          <a:srcRect b="0" l="0" r="0" t="0"/>
          <a:stretch/>
        </p:blipFill>
        <p:spPr>
          <a:xfrm>
            <a:off x="201226" y="1118150"/>
            <a:ext cx="8183998" cy="5435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txBox="1"/>
          <p:nvPr>
            <p:ph type="title"/>
          </p:nvPr>
        </p:nvSpPr>
        <p:spPr>
          <a:xfrm>
            <a:off x="0" y="0"/>
            <a:ext cx="9144000" cy="1400530"/>
          </a:xfrm>
          <a:prstGeom prst="rect">
            <a:avLst/>
          </a:prstGeom>
          <a:noFill/>
          <a:ln>
            <a:noFill/>
          </a:ln>
        </p:spPr>
        <p:txBody>
          <a:bodyPr anchorCtr="0" anchor="t" bIns="45700" lIns="91400" spcFirstLastPara="1" rIns="91400" wrap="square" tIns="45700">
            <a:noAutofit/>
          </a:bodyPr>
          <a:lstStyle/>
          <a:p>
            <a:pPr indent="0" lvl="0" marL="0" rtl="0" algn="ctr">
              <a:lnSpc>
                <a:spcPct val="100000"/>
              </a:lnSpc>
              <a:spcBef>
                <a:spcPts val="0"/>
              </a:spcBef>
              <a:spcAft>
                <a:spcPts val="0"/>
              </a:spcAft>
              <a:buClr>
                <a:schemeClr val="dk2"/>
              </a:buClr>
              <a:buSzPts val="4400"/>
              <a:buFont typeface="Calibri"/>
              <a:buNone/>
            </a:pPr>
            <a:r>
              <a:rPr lang="en-US"/>
              <a:t>Social Media</a:t>
            </a:r>
            <a:endParaRPr/>
          </a:p>
        </p:txBody>
      </p:sp>
      <p:sp>
        <p:nvSpPr>
          <p:cNvPr id="187" name="Google Shape;187;p9"/>
          <p:cNvSpPr txBox="1"/>
          <p:nvPr>
            <p:ph idx="1" type="body"/>
          </p:nvPr>
        </p:nvSpPr>
        <p:spPr>
          <a:xfrm>
            <a:off x="228600" y="1295400"/>
            <a:ext cx="6709906" cy="4195481"/>
          </a:xfrm>
          <a:prstGeom prst="rect">
            <a:avLst/>
          </a:prstGeom>
          <a:noFill/>
          <a:ln>
            <a:noFill/>
          </a:ln>
        </p:spPr>
        <p:txBody>
          <a:bodyPr anchorCtr="0" anchor="t" bIns="45700" lIns="91400" spcFirstLastPara="1" rIns="91400" wrap="square" tIns="45700">
            <a:noAutofit/>
          </a:bodyPr>
          <a:lstStyle/>
          <a:p>
            <a:pPr indent="-342840" lvl="0" marL="342840" rtl="0" algn="l">
              <a:lnSpc>
                <a:spcPct val="100000"/>
              </a:lnSpc>
              <a:spcBef>
                <a:spcPts val="0"/>
              </a:spcBef>
              <a:spcAft>
                <a:spcPts val="0"/>
              </a:spcAft>
              <a:buClr>
                <a:schemeClr val="dk1"/>
              </a:buClr>
              <a:buSzPts val="3200"/>
              <a:buChar char="•"/>
            </a:pPr>
            <a:r>
              <a:rPr lang="en-US"/>
              <a:t>Damascus, Syria</a:t>
            </a:r>
            <a:endParaRPr/>
          </a:p>
          <a:p>
            <a:pPr indent="-342840" lvl="0" marL="342840" rtl="0" algn="l">
              <a:lnSpc>
                <a:spcPct val="100000"/>
              </a:lnSpc>
              <a:spcBef>
                <a:spcPts val="640"/>
              </a:spcBef>
              <a:spcAft>
                <a:spcPts val="0"/>
              </a:spcAft>
              <a:buClr>
                <a:schemeClr val="dk1"/>
              </a:buClr>
              <a:buSzPts val="3200"/>
              <a:buChar char="•"/>
            </a:pPr>
            <a:r>
              <a:rPr lang="en-US"/>
              <a:t>Who are the most </a:t>
            </a:r>
            <a:br>
              <a:rPr lang="en-US"/>
            </a:br>
            <a:r>
              <a:rPr lang="en-US"/>
              <a:t>important people?</a:t>
            </a:r>
            <a:endParaRPr/>
          </a:p>
          <a:p>
            <a:pPr indent="-342840" lvl="0" marL="342840" rtl="0" algn="l">
              <a:lnSpc>
                <a:spcPct val="100000"/>
              </a:lnSpc>
              <a:spcBef>
                <a:spcPts val="640"/>
              </a:spcBef>
              <a:spcAft>
                <a:spcPts val="0"/>
              </a:spcAft>
              <a:buClr>
                <a:schemeClr val="dk1"/>
              </a:buClr>
              <a:buSzPts val="3200"/>
              <a:buChar char="•"/>
            </a:pPr>
            <a:r>
              <a:rPr lang="en-US"/>
              <a:t>How does information flow</a:t>
            </a:r>
            <a:br>
              <a:rPr lang="en-US"/>
            </a:br>
            <a:r>
              <a:rPr lang="en-US"/>
              <a:t>through the city?</a:t>
            </a:r>
            <a:endParaRPr/>
          </a:p>
        </p:txBody>
      </p:sp>
      <p:pic>
        <p:nvPicPr>
          <p:cNvPr id="188" name="Google Shape;188;p9"/>
          <p:cNvPicPr preferRelativeResize="0"/>
          <p:nvPr/>
        </p:nvPicPr>
        <p:blipFill rotWithShape="1">
          <a:blip r:embed="rId3">
            <a:alphaModFix/>
          </a:blip>
          <a:srcRect b="0" l="0" r="0" t="0"/>
          <a:stretch/>
        </p:blipFill>
        <p:spPr>
          <a:xfrm>
            <a:off x="5257800" y="1676400"/>
            <a:ext cx="3750773" cy="2463800"/>
          </a:xfrm>
          <a:prstGeom prst="rect">
            <a:avLst/>
          </a:prstGeom>
          <a:noFill/>
          <a:ln>
            <a:noFill/>
          </a:ln>
        </p:spPr>
      </p:pic>
      <p:pic>
        <p:nvPicPr>
          <p:cNvPr id="189" name="Google Shape;189;p9"/>
          <p:cNvPicPr preferRelativeResize="0"/>
          <p:nvPr/>
        </p:nvPicPr>
        <p:blipFill rotWithShape="1">
          <a:blip r:embed="rId4">
            <a:alphaModFix/>
          </a:blip>
          <a:srcRect b="0" l="0" r="0" t="0"/>
          <a:stretch/>
        </p:blipFill>
        <p:spPr>
          <a:xfrm>
            <a:off x="1828800" y="4648200"/>
            <a:ext cx="7315200" cy="1672046"/>
          </a:xfrm>
          <a:prstGeom prst="rect">
            <a:avLst/>
          </a:prstGeom>
          <a:noFill/>
          <a:ln>
            <a:noFill/>
          </a:ln>
        </p:spPr>
      </p:pic>
      <p:sp>
        <p:nvSpPr>
          <p:cNvPr id="190" name="Google Shape;190;p9"/>
          <p:cNvSpPr txBox="1"/>
          <p:nvPr/>
        </p:nvSpPr>
        <p:spPr>
          <a:xfrm>
            <a:off x="1828800" y="4191000"/>
            <a:ext cx="198353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Top Hashtags:</a:t>
            </a:r>
            <a:endParaRPr b="0" i="0" sz="1400" u="none" cap="none" strike="noStrike">
              <a:solidFill>
                <a:srgbClr val="000000"/>
              </a:solidFill>
              <a:latin typeface="Arial"/>
              <a:ea typeface="Arial"/>
              <a:cs typeface="Arial"/>
              <a:sym typeface="Arial"/>
            </a:endParaRPr>
          </a:p>
        </p:txBody>
      </p:sp>
      <p:sp>
        <p:nvSpPr>
          <p:cNvPr id="191" name="Google Shape;191;p9"/>
          <p:cNvSpPr txBox="1"/>
          <p:nvPr/>
        </p:nvSpPr>
        <p:spPr>
          <a:xfrm>
            <a:off x="5257800" y="1219200"/>
            <a:ext cx="26796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Geolocated tweets: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ocialComputingCourse-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2014-04-28T18:00:06Z</dcterms:created>
  <dc:creator>shamanth</dc:creator>
</cp:coreProperties>
</file>